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5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9"/>
  </p:notesMasterIdLst>
  <p:handoutMasterIdLst>
    <p:handoutMasterId r:id="rId30"/>
  </p:handoutMasterIdLst>
  <p:sldIdLst>
    <p:sldId id="297" r:id="rId2"/>
    <p:sldId id="298" r:id="rId3"/>
    <p:sldId id="311" r:id="rId4"/>
    <p:sldId id="299" r:id="rId5"/>
    <p:sldId id="300" r:id="rId6"/>
    <p:sldId id="303" r:id="rId7"/>
    <p:sldId id="301" r:id="rId8"/>
    <p:sldId id="302" r:id="rId9"/>
    <p:sldId id="315" r:id="rId10"/>
    <p:sldId id="316" r:id="rId11"/>
    <p:sldId id="317" r:id="rId12"/>
    <p:sldId id="318" r:id="rId13"/>
    <p:sldId id="319" r:id="rId14"/>
    <p:sldId id="324" r:id="rId15"/>
    <p:sldId id="325" r:id="rId16"/>
    <p:sldId id="261" r:id="rId17"/>
    <p:sldId id="287" r:id="rId18"/>
    <p:sldId id="288" r:id="rId19"/>
    <p:sldId id="264" r:id="rId20"/>
    <p:sldId id="265" r:id="rId21"/>
    <p:sldId id="266" r:id="rId22"/>
    <p:sldId id="267" r:id="rId23"/>
    <p:sldId id="289" r:id="rId24"/>
    <p:sldId id="290" r:id="rId25"/>
    <p:sldId id="268" r:id="rId26"/>
    <p:sldId id="269" r:id="rId27"/>
    <p:sldId id="270" r:id="rId28"/>
  </p:sldIdLst>
  <p:sldSz cx="9144000" cy="6858000" type="screen4x3"/>
  <p:notesSz cx="6934200" cy="9220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F049582-A0E2-C549-A293-39AD272086A1}">
          <p14:sldIdLst>
            <p14:sldId id="297"/>
            <p14:sldId id="298"/>
            <p14:sldId id="311"/>
            <p14:sldId id="299"/>
            <p14:sldId id="300"/>
            <p14:sldId id="303"/>
            <p14:sldId id="301"/>
            <p14:sldId id="302"/>
            <p14:sldId id="315"/>
            <p14:sldId id="316"/>
            <p14:sldId id="317"/>
            <p14:sldId id="318"/>
            <p14:sldId id="319"/>
            <p14:sldId id="324"/>
            <p14:sldId id="325"/>
            <p14:sldId id="261"/>
            <p14:sldId id="287"/>
            <p14:sldId id="288"/>
            <p14:sldId id="264"/>
            <p14:sldId id="265"/>
            <p14:sldId id="266"/>
            <p14:sldId id="267"/>
            <p14:sldId id="289"/>
            <p14:sldId id="290"/>
            <p14:sldId id="26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008"/>
    <p:restoredTop sz="86122"/>
  </p:normalViewPr>
  <p:slideViewPr>
    <p:cSldViewPr>
      <p:cViewPr varScale="1">
        <p:scale>
          <a:sx n="95" d="100"/>
          <a:sy n="95" d="100"/>
        </p:scale>
        <p:origin x="1662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266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574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r">
              <a:defRPr sz="1100"/>
            </a:lvl1pPr>
          </a:lstStyle>
          <a:p>
            <a:fld id="{82884B81-6372-4314-A9FF-3FEEA5BA7FD8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27574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r">
              <a:defRPr sz="1100"/>
            </a:lvl1pPr>
          </a:lstStyle>
          <a:p>
            <a:fld id="{5FBCB171-D845-4996-B264-125C6B72D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281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14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7775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3420" y="4379595"/>
            <a:ext cx="5547360" cy="414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7775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fld id="{C142CCA2-2949-4325-A78A-A7C3B63D73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77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(silly3</a:t>
            </a:r>
            <a:r>
              <a:rPr lang="en-US" baseline="0" dirty="0"/>
              <a:t> 1) = 4</a:t>
            </a:r>
          </a:p>
          <a:p>
            <a:r>
              <a:rPr lang="en-US" baseline="0" dirty="0"/>
              <a:t>(silly3 -1) = 25</a:t>
            </a:r>
          </a:p>
          <a:p>
            <a:r>
              <a:rPr lang="en-US" baseline="0" dirty="0"/>
              <a:t>(silly4) = 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102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Note: not really simultaneous assignment, b/c impossible, but that's what it looks like from the outside.</a:t>
            </a:r>
          </a:p>
          <a:p>
            <a:r>
              <a:rPr lang="en-US" baseline="0" dirty="0"/>
              <a:t>True effect: evaluates the expressions first (see </a:t>
            </a:r>
            <a:r>
              <a:rPr lang="en-US" baseline="0" dirty="0" err="1"/>
              <a:t>prev</a:t>
            </a:r>
            <a:r>
              <a:rPr lang="en-US" baseline="0" dirty="0"/>
              <a:t> slide), then creates/assigns. all the variables</a:t>
            </a:r>
          </a:p>
          <a:p>
            <a:r>
              <a:rPr lang="en-US" baseline="0" dirty="0"/>
              <a:t>Sequential let*-accomplished with nested lets.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8401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(silly3</a:t>
            </a:r>
            <a:r>
              <a:rPr lang="en-US" baseline="0" dirty="0"/>
              <a:t> 1) = 4</a:t>
            </a:r>
          </a:p>
          <a:p>
            <a:r>
              <a:rPr lang="en-US" baseline="0" dirty="0"/>
              <a:t>(silly3 -1) = 25</a:t>
            </a:r>
          </a:p>
          <a:p>
            <a:r>
              <a:rPr lang="en-US" baseline="0"/>
              <a:t>(silly4) = 7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190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HELPS IN PYTHON/C++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80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pi/4 = sum 1 to k of (-1)^(k+1)/(2k-1)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579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E115C0-909B-4E1C-9E6E-04B3E91035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82AAE3-B489-4A15-89C7-18993943A37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534400" cy="5105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883048-0376-4A94-A445-C2F5CD3FC35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EA12F5-03B5-4BEE-BF40-7EC1D15EBE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7FCB40-9664-45B5-BAA8-170CAD3533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4D69B1-7287-44D7-BAC9-82A718B3128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3CE0B5-4587-46C9-88FF-288BD15E3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D7DB5F-D2ED-41DB-B30F-B019AB82D7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2279E5-AC96-4A1A-8381-1C3686D4000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400800"/>
            <a:ext cx="3429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3B048AC8-D41E-4C7B-8EE3-A52489AA1F0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/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8718"/>
            <a:ext cx="7772400" cy="2843082"/>
          </a:xfrm>
        </p:spPr>
        <p:txBody>
          <a:bodyPr/>
          <a:lstStyle/>
          <a:p>
            <a:pPr algn="ctr"/>
            <a:r>
              <a:rPr lang="en-US" sz="4800" i="0" dirty="0"/>
              <a:t>CS 360 </a:t>
            </a:r>
            <a:br>
              <a:rPr lang="en-US" sz="4800" i="0" dirty="0"/>
            </a:br>
            <a:r>
              <a:rPr lang="en-US" sz="4800" i="0" dirty="0"/>
              <a:t>Programming Languages</a:t>
            </a:r>
            <a:br>
              <a:rPr lang="en-US" sz="4800" i="0" dirty="0"/>
            </a:br>
            <a:r>
              <a:rPr lang="en-US" sz="4800" i="0"/>
              <a:t>Day 6</a:t>
            </a:r>
            <a:endParaRPr lang="en-US" sz="4800" i="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01" y="5633016"/>
            <a:ext cx="2709970" cy="821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0310" y="4928247"/>
            <a:ext cx="914400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438" y="3779065"/>
            <a:ext cx="1565760" cy="981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413" y="5270812"/>
            <a:ext cx="1074994" cy="1234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4273" y="3611133"/>
            <a:ext cx="1951281" cy="13171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" y="3676569"/>
            <a:ext cx="1112603" cy="12516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729" y="5270812"/>
            <a:ext cx="1340251" cy="13402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493" y="3449028"/>
            <a:ext cx="1342602" cy="18436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2999" y="5769926"/>
            <a:ext cx="2057400" cy="5473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3025" y="3801953"/>
            <a:ext cx="2106468" cy="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179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153400" cy="1143000"/>
          </a:xfrm>
        </p:spPr>
        <p:txBody>
          <a:bodyPr/>
          <a:lstStyle/>
          <a:p>
            <a:r>
              <a:rPr lang="en-US" dirty="0"/>
              <a:t>Fast vs. unusable</a:t>
            </a:r>
          </a:p>
        </p:txBody>
      </p:sp>
      <p:sp>
        <p:nvSpPr>
          <p:cNvPr id="8" name="Rectangle 7"/>
          <p:cNvSpPr/>
          <p:nvPr/>
        </p:nvSpPr>
        <p:spPr>
          <a:xfrm>
            <a:off x="304800" y="180969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'(50…)</a:t>
            </a:r>
            <a:endParaRPr lang="en-US" sz="1800" dirty="0"/>
          </a:p>
        </p:txBody>
      </p:sp>
      <p:sp>
        <p:nvSpPr>
          <p:cNvPr id="9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733800" y="333345"/>
            <a:ext cx="5410200" cy="1038255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((&gt; (car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 (</a:t>
            </a:r>
            <a:r>
              <a:rPr lang="fr-FR" sz="2000" kern="0" dirty="0" err="1">
                <a:latin typeface="Courier New" pitchFamily="49" charset="0"/>
              </a:rPr>
              <a:t>bad</a:t>
            </a:r>
            <a:r>
              <a:rPr lang="fr-FR" sz="2000" kern="0" dirty="0">
                <a:latin typeface="Courier New" pitchFamily="49" charset="0"/>
              </a:rPr>
              <a:t>-max (</a:t>
            </a:r>
            <a:r>
              <a:rPr lang="fr-FR" sz="2000" kern="0" dirty="0" err="1">
                <a:latin typeface="Courier New" pitchFamily="49" charset="0"/>
              </a:rPr>
              <a:t>cdr</a:t>
            </a:r>
            <a:r>
              <a:rPr lang="fr-FR" sz="2000" kern="0" dirty="0">
                <a:latin typeface="Courier New" pitchFamily="49" charset="0"/>
              </a:rPr>
              <a:t>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   (car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(#</a:t>
            </a:r>
            <a:r>
              <a:rPr lang="fr-FR" sz="2000" kern="0" dirty="0" err="1">
                <a:latin typeface="Courier New" pitchFamily="49" charset="0"/>
              </a:rPr>
              <a:t>t</a:t>
            </a:r>
            <a:r>
              <a:rPr lang="fr-FR" sz="2000" kern="0" dirty="0">
                <a:latin typeface="Courier New" pitchFamily="49" charset="0"/>
              </a:rPr>
              <a:t> (</a:t>
            </a:r>
            <a:r>
              <a:rPr lang="fr-FR" sz="2000" kern="0" dirty="0" err="1">
                <a:latin typeface="Courier New" pitchFamily="49" charset="0"/>
              </a:rPr>
              <a:t>bad</a:t>
            </a:r>
            <a:r>
              <a:rPr lang="fr-FR" sz="2000" kern="0" dirty="0">
                <a:latin typeface="Courier New" pitchFamily="49" charset="0"/>
              </a:rPr>
              <a:t>-max (</a:t>
            </a:r>
            <a:r>
              <a:rPr lang="fr-FR" sz="2000" kern="0" dirty="0" err="1">
                <a:latin typeface="Courier New" pitchFamily="49" charset="0"/>
              </a:rPr>
              <a:t>cdr</a:t>
            </a:r>
            <a:r>
              <a:rPr lang="fr-FR" sz="2000" kern="0" dirty="0">
                <a:latin typeface="Courier New" pitchFamily="49" charset="0"/>
              </a:rPr>
              <a:t>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)))))</a:t>
            </a:r>
          </a:p>
        </p:txBody>
      </p:sp>
      <p:sp>
        <p:nvSpPr>
          <p:cNvPr id="10" name="Line 45"/>
          <p:cNvSpPr>
            <a:spLocks noChangeShapeType="1"/>
          </p:cNvSpPr>
          <p:nvPr/>
        </p:nvSpPr>
        <p:spPr bwMode="auto">
          <a:xfrm>
            <a:off x="19050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1" name="Rectangle 10"/>
          <p:cNvSpPr/>
          <p:nvPr/>
        </p:nvSpPr>
        <p:spPr>
          <a:xfrm>
            <a:off x="2362200" y="182880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'(49…)</a:t>
            </a:r>
            <a:endParaRPr lang="en-US" sz="1800" dirty="0"/>
          </a:p>
        </p:txBody>
      </p:sp>
      <p:sp>
        <p:nvSpPr>
          <p:cNvPr id="12" name="Line 45"/>
          <p:cNvSpPr>
            <a:spLocks noChangeShapeType="1"/>
          </p:cNvSpPr>
          <p:nvPr/>
        </p:nvSpPr>
        <p:spPr bwMode="auto">
          <a:xfrm>
            <a:off x="39624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3" name="Rectangle 12"/>
          <p:cNvSpPr/>
          <p:nvPr/>
        </p:nvSpPr>
        <p:spPr>
          <a:xfrm>
            <a:off x="4419600" y="182880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'(48…)</a:t>
            </a:r>
            <a:endParaRPr lang="en-US" sz="1800" dirty="0"/>
          </a:p>
        </p:txBody>
      </p:sp>
      <p:sp>
        <p:nvSpPr>
          <p:cNvPr id="14" name="Line 45"/>
          <p:cNvSpPr>
            <a:spLocks noChangeShapeType="1"/>
          </p:cNvSpPr>
          <p:nvPr/>
        </p:nvSpPr>
        <p:spPr bwMode="auto">
          <a:xfrm>
            <a:off x="60198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6" name="Line 45"/>
          <p:cNvSpPr>
            <a:spLocks noChangeShapeType="1"/>
          </p:cNvSpPr>
          <p:nvPr/>
        </p:nvSpPr>
        <p:spPr bwMode="auto">
          <a:xfrm>
            <a:off x="66294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7" name="Line 45"/>
          <p:cNvSpPr>
            <a:spLocks noChangeShapeType="1"/>
          </p:cNvSpPr>
          <p:nvPr/>
        </p:nvSpPr>
        <p:spPr bwMode="auto">
          <a:xfrm>
            <a:off x="72390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8" name="Rectangle 17"/>
          <p:cNvSpPr/>
          <p:nvPr/>
        </p:nvSpPr>
        <p:spPr>
          <a:xfrm>
            <a:off x="7712636" y="182880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'(1))</a:t>
            </a:r>
            <a:endParaRPr lang="en-US" sz="1800" dirty="0"/>
          </a:p>
        </p:txBody>
      </p:sp>
      <p:sp>
        <p:nvSpPr>
          <p:cNvPr id="19" name="Rectangle 18"/>
          <p:cNvSpPr/>
          <p:nvPr/>
        </p:nvSpPr>
        <p:spPr>
          <a:xfrm>
            <a:off x="304800" y="293358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'(1…)</a:t>
            </a:r>
            <a:endParaRPr lang="en-US" sz="1800" dirty="0"/>
          </a:p>
        </p:txBody>
      </p:sp>
      <p:sp>
        <p:nvSpPr>
          <p:cNvPr id="20" name="Line 45"/>
          <p:cNvSpPr>
            <a:spLocks noChangeShapeType="1"/>
          </p:cNvSpPr>
          <p:nvPr/>
        </p:nvSpPr>
        <p:spPr bwMode="auto">
          <a:xfrm>
            <a:off x="17526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1" name="Rectangle 20"/>
          <p:cNvSpPr/>
          <p:nvPr/>
        </p:nvSpPr>
        <p:spPr>
          <a:xfrm>
            <a:off x="2286000" y="2952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'(2…)</a:t>
            </a:r>
            <a:endParaRPr lang="en-US" sz="1800" dirty="0"/>
          </a:p>
        </p:txBody>
      </p:sp>
      <p:sp>
        <p:nvSpPr>
          <p:cNvPr id="22" name="Line 45"/>
          <p:cNvSpPr>
            <a:spLocks noChangeShapeType="1"/>
          </p:cNvSpPr>
          <p:nvPr/>
        </p:nvSpPr>
        <p:spPr bwMode="auto">
          <a:xfrm>
            <a:off x="38100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3" name="Rectangle 22"/>
          <p:cNvSpPr/>
          <p:nvPr/>
        </p:nvSpPr>
        <p:spPr>
          <a:xfrm>
            <a:off x="4343400" y="2952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24" name="Line 45"/>
          <p:cNvSpPr>
            <a:spLocks noChangeShapeType="1"/>
          </p:cNvSpPr>
          <p:nvPr/>
        </p:nvSpPr>
        <p:spPr bwMode="auto">
          <a:xfrm>
            <a:off x="60198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5" name="Line 45"/>
          <p:cNvSpPr>
            <a:spLocks noChangeShapeType="1"/>
          </p:cNvSpPr>
          <p:nvPr/>
        </p:nvSpPr>
        <p:spPr bwMode="auto">
          <a:xfrm>
            <a:off x="67056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6" name="Line 45"/>
          <p:cNvSpPr>
            <a:spLocks noChangeShapeType="1"/>
          </p:cNvSpPr>
          <p:nvPr/>
        </p:nvSpPr>
        <p:spPr bwMode="auto">
          <a:xfrm>
            <a:off x="71628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7" name="Rectangle 26"/>
          <p:cNvSpPr/>
          <p:nvPr/>
        </p:nvSpPr>
        <p:spPr>
          <a:xfrm>
            <a:off x="7620000" y="295269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'(50))</a:t>
            </a:r>
            <a:endParaRPr lang="en-US" sz="1800" dirty="0"/>
          </a:p>
        </p:txBody>
      </p:sp>
      <p:sp>
        <p:nvSpPr>
          <p:cNvPr id="28" name="TextBox 27"/>
          <p:cNvSpPr txBox="1"/>
          <p:nvPr/>
        </p:nvSpPr>
        <p:spPr>
          <a:xfrm rot="5400000">
            <a:off x="7706122" y="419323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…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74114" y="541020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'(50))</a:t>
            </a:r>
            <a:endParaRPr lang="en-US" sz="1800" dirty="0"/>
          </a:p>
        </p:txBody>
      </p:sp>
      <p:sp>
        <p:nvSpPr>
          <p:cNvPr id="30" name="TextBox 29"/>
          <p:cNvSpPr txBox="1"/>
          <p:nvPr/>
        </p:nvSpPr>
        <p:spPr>
          <a:xfrm>
            <a:off x="8065488" y="3962400"/>
            <a:ext cx="105567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+mj-lt"/>
              </a:rPr>
              <a:t>2</a:t>
            </a:r>
            <a:r>
              <a:rPr lang="en-US" sz="2600" baseline="30000" dirty="0">
                <a:latin typeface="+mj-lt"/>
              </a:rPr>
              <a:t>50</a:t>
            </a:r>
          </a:p>
          <a:p>
            <a:r>
              <a:rPr lang="en-US" sz="2600" dirty="0">
                <a:latin typeface="+mj-lt"/>
              </a:rPr>
              <a:t>times</a:t>
            </a:r>
          </a:p>
        </p:txBody>
      </p:sp>
      <p:sp>
        <p:nvSpPr>
          <p:cNvPr id="31" name="Line 45"/>
          <p:cNvSpPr>
            <a:spLocks noChangeShapeType="1"/>
          </p:cNvSpPr>
          <p:nvPr/>
        </p:nvSpPr>
        <p:spPr bwMode="auto">
          <a:xfrm>
            <a:off x="1720572" y="3105090"/>
            <a:ext cx="459754" cy="1447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2" name="Rectangle 31"/>
          <p:cNvSpPr/>
          <p:nvPr/>
        </p:nvSpPr>
        <p:spPr>
          <a:xfrm>
            <a:off x="2286000" y="44004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'(2…)</a:t>
            </a:r>
            <a:endParaRPr lang="en-US" sz="1800" dirty="0"/>
          </a:p>
        </p:txBody>
      </p:sp>
      <p:sp>
        <p:nvSpPr>
          <p:cNvPr id="33" name="Line 45"/>
          <p:cNvSpPr>
            <a:spLocks noChangeShapeType="1"/>
          </p:cNvSpPr>
          <p:nvPr/>
        </p:nvSpPr>
        <p:spPr bwMode="auto">
          <a:xfrm>
            <a:off x="3810000" y="3152745"/>
            <a:ext cx="427726" cy="71434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4" name="Rectangle 33"/>
          <p:cNvSpPr/>
          <p:nvPr/>
        </p:nvSpPr>
        <p:spPr>
          <a:xfrm>
            <a:off x="4343400" y="3714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35" name="Line 45"/>
          <p:cNvSpPr>
            <a:spLocks noChangeShapeType="1"/>
          </p:cNvSpPr>
          <p:nvPr/>
        </p:nvSpPr>
        <p:spPr bwMode="auto">
          <a:xfrm>
            <a:off x="3810000" y="4629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6" name="Rectangle 35"/>
          <p:cNvSpPr/>
          <p:nvPr/>
        </p:nvSpPr>
        <p:spPr>
          <a:xfrm>
            <a:off x="4343400" y="4476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37" name="Line 45"/>
          <p:cNvSpPr>
            <a:spLocks noChangeShapeType="1"/>
          </p:cNvSpPr>
          <p:nvPr/>
        </p:nvSpPr>
        <p:spPr bwMode="auto">
          <a:xfrm>
            <a:off x="3810000" y="4676745"/>
            <a:ext cx="427726" cy="71434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8" name="Rectangle 37"/>
          <p:cNvSpPr/>
          <p:nvPr/>
        </p:nvSpPr>
        <p:spPr>
          <a:xfrm>
            <a:off x="4343400" y="5238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39" name="Line 45"/>
          <p:cNvSpPr>
            <a:spLocks noChangeShapeType="1"/>
          </p:cNvSpPr>
          <p:nvPr/>
        </p:nvSpPr>
        <p:spPr bwMode="auto">
          <a:xfrm>
            <a:off x="6019800" y="31527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0" name="Line 45"/>
          <p:cNvSpPr>
            <a:spLocks noChangeShapeType="1"/>
          </p:cNvSpPr>
          <p:nvPr/>
        </p:nvSpPr>
        <p:spPr bwMode="auto">
          <a:xfrm>
            <a:off x="6705600" y="31527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1" name="Line 45"/>
          <p:cNvSpPr>
            <a:spLocks noChangeShapeType="1"/>
          </p:cNvSpPr>
          <p:nvPr/>
        </p:nvSpPr>
        <p:spPr bwMode="auto">
          <a:xfrm>
            <a:off x="7192274" y="3124200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2" name="Line 45"/>
          <p:cNvSpPr>
            <a:spLocks noChangeShapeType="1"/>
          </p:cNvSpPr>
          <p:nvPr/>
        </p:nvSpPr>
        <p:spPr bwMode="auto">
          <a:xfrm>
            <a:off x="5943600" y="3867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3" name="Line 45"/>
          <p:cNvSpPr>
            <a:spLocks noChangeShapeType="1"/>
          </p:cNvSpPr>
          <p:nvPr/>
        </p:nvSpPr>
        <p:spPr bwMode="auto">
          <a:xfrm>
            <a:off x="6629400" y="3867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4" name="Line 45"/>
          <p:cNvSpPr>
            <a:spLocks noChangeShapeType="1"/>
          </p:cNvSpPr>
          <p:nvPr/>
        </p:nvSpPr>
        <p:spPr bwMode="auto">
          <a:xfrm>
            <a:off x="7239000" y="3867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5" name="Line 45"/>
          <p:cNvSpPr>
            <a:spLocks noChangeShapeType="1"/>
          </p:cNvSpPr>
          <p:nvPr/>
        </p:nvSpPr>
        <p:spPr bwMode="auto">
          <a:xfrm>
            <a:off x="5943600" y="39147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6" name="Line 45"/>
          <p:cNvSpPr>
            <a:spLocks noChangeShapeType="1"/>
          </p:cNvSpPr>
          <p:nvPr/>
        </p:nvSpPr>
        <p:spPr bwMode="auto">
          <a:xfrm>
            <a:off x="6629400" y="39147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7" name="Line 45"/>
          <p:cNvSpPr>
            <a:spLocks noChangeShapeType="1"/>
          </p:cNvSpPr>
          <p:nvPr/>
        </p:nvSpPr>
        <p:spPr bwMode="auto">
          <a:xfrm>
            <a:off x="7268474" y="3886200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8" name="Line 45"/>
          <p:cNvSpPr>
            <a:spLocks noChangeShapeType="1"/>
          </p:cNvSpPr>
          <p:nvPr/>
        </p:nvSpPr>
        <p:spPr bwMode="auto">
          <a:xfrm>
            <a:off x="5943600" y="4705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9" name="Line 45"/>
          <p:cNvSpPr>
            <a:spLocks noChangeShapeType="1"/>
          </p:cNvSpPr>
          <p:nvPr/>
        </p:nvSpPr>
        <p:spPr bwMode="auto">
          <a:xfrm>
            <a:off x="6629400" y="4705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0" name="Line 45"/>
          <p:cNvSpPr>
            <a:spLocks noChangeShapeType="1"/>
          </p:cNvSpPr>
          <p:nvPr/>
        </p:nvSpPr>
        <p:spPr bwMode="auto">
          <a:xfrm>
            <a:off x="7239000" y="4705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1" name="Line 45"/>
          <p:cNvSpPr>
            <a:spLocks noChangeShapeType="1"/>
          </p:cNvSpPr>
          <p:nvPr/>
        </p:nvSpPr>
        <p:spPr bwMode="auto">
          <a:xfrm>
            <a:off x="5943600" y="47529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2" name="Line 45"/>
          <p:cNvSpPr>
            <a:spLocks noChangeShapeType="1"/>
          </p:cNvSpPr>
          <p:nvPr/>
        </p:nvSpPr>
        <p:spPr bwMode="auto">
          <a:xfrm>
            <a:off x="6629400" y="47529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3" name="Line 45"/>
          <p:cNvSpPr>
            <a:spLocks noChangeShapeType="1"/>
          </p:cNvSpPr>
          <p:nvPr/>
        </p:nvSpPr>
        <p:spPr bwMode="auto">
          <a:xfrm>
            <a:off x="7268474" y="4724400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4" name="Line 45"/>
          <p:cNvSpPr>
            <a:spLocks noChangeShapeType="1"/>
          </p:cNvSpPr>
          <p:nvPr/>
        </p:nvSpPr>
        <p:spPr bwMode="auto">
          <a:xfrm>
            <a:off x="5943600" y="5467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5" name="Line 45"/>
          <p:cNvSpPr>
            <a:spLocks noChangeShapeType="1"/>
          </p:cNvSpPr>
          <p:nvPr/>
        </p:nvSpPr>
        <p:spPr bwMode="auto">
          <a:xfrm>
            <a:off x="6629400" y="5467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6" name="Line 45"/>
          <p:cNvSpPr>
            <a:spLocks noChangeShapeType="1"/>
          </p:cNvSpPr>
          <p:nvPr/>
        </p:nvSpPr>
        <p:spPr bwMode="auto">
          <a:xfrm>
            <a:off x="7239000" y="5467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7" name="Line 45"/>
          <p:cNvSpPr>
            <a:spLocks noChangeShapeType="1"/>
          </p:cNvSpPr>
          <p:nvPr/>
        </p:nvSpPr>
        <p:spPr bwMode="auto">
          <a:xfrm>
            <a:off x="5943600" y="55149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8" name="Line 45"/>
          <p:cNvSpPr>
            <a:spLocks noChangeShapeType="1"/>
          </p:cNvSpPr>
          <p:nvPr/>
        </p:nvSpPr>
        <p:spPr bwMode="auto">
          <a:xfrm>
            <a:off x="6629400" y="55149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9" name="Line 45"/>
          <p:cNvSpPr>
            <a:spLocks noChangeShapeType="1"/>
          </p:cNvSpPr>
          <p:nvPr/>
        </p:nvSpPr>
        <p:spPr bwMode="auto">
          <a:xfrm>
            <a:off x="7268474" y="5486400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0114341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/>
      <p:bldP spid="29" grpId="0" animBg="1"/>
      <p:bldP spid="30" grpId="0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 never lies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Suppose the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cond</a:t>
            </a:r>
            <a:r>
              <a:rPr lang="en-US" dirty="0"/>
              <a:t>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car</a:t>
            </a:r>
            <a:r>
              <a:rPr lang="en-US" dirty="0"/>
              <a:t>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cdr</a:t>
            </a:r>
            <a:r>
              <a:rPr lang="en-US" dirty="0"/>
              <a:t>, and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null?</a:t>
            </a:r>
            <a:r>
              <a:rPr lang="en-US" dirty="0"/>
              <a:t> parts of </a:t>
            </a:r>
            <a:r>
              <a:rPr lang="en-US" b="1" dirty="0">
                <a:latin typeface="Courier New" pitchFamily="49" charset="0"/>
              </a:rPr>
              <a:t>bad-max</a:t>
            </a:r>
            <a:r>
              <a:rPr lang="en-US" dirty="0"/>
              <a:t> take 10</a:t>
            </a:r>
            <a:r>
              <a:rPr lang="en-US" sz="2400" b="1" baseline="30000" dirty="0"/>
              <a:t>-7</a:t>
            </a:r>
            <a:r>
              <a:rPr lang="en-US" dirty="0"/>
              <a:t> seconds total.</a:t>
            </a:r>
          </a:p>
          <a:p>
            <a:pPr lvl="1"/>
            <a:r>
              <a:rPr lang="en-US" dirty="0"/>
              <a:t>Then 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>
                <a:latin typeface="Courier New" pitchFamily="49" charset="0"/>
              </a:rPr>
              <a:t>bad-max '(50 49 … 1))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/>
              <a:t>takes 50 x 10</a:t>
            </a:r>
            <a:r>
              <a:rPr lang="en-US" b="1" baseline="30000" dirty="0"/>
              <a:t>-7</a:t>
            </a:r>
            <a:r>
              <a:rPr lang="en-US" dirty="0"/>
              <a:t> seconds</a:t>
            </a:r>
          </a:p>
          <a:p>
            <a:pPr lvl="1"/>
            <a:r>
              <a:rPr lang="en-US" dirty="0"/>
              <a:t>And 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>
                <a:latin typeface="Courier New" pitchFamily="49" charset="0"/>
              </a:rPr>
              <a:t>bad-max '(1 2 … 50)) </a:t>
            </a:r>
            <a:r>
              <a:rPr lang="en-US" dirty="0"/>
              <a:t>takes 2.25 x 10</a:t>
            </a:r>
            <a:r>
              <a:rPr lang="en-US" b="1" baseline="30000" dirty="0"/>
              <a:t>8</a:t>
            </a:r>
            <a:r>
              <a:rPr lang="en-US" dirty="0"/>
              <a:t> seconds </a:t>
            </a:r>
          </a:p>
          <a:p>
            <a:pPr lvl="2"/>
            <a:r>
              <a:rPr lang="en-US" dirty="0"/>
              <a:t>(over 7 years)</a:t>
            </a:r>
          </a:p>
          <a:p>
            <a:pPr lvl="2"/>
            <a:r>
              <a:rPr lang="en-US" b="1" dirty="0">
                <a:latin typeface="Courier New" pitchFamily="49" charset="0"/>
              </a:rPr>
              <a:t>(bad-max '(55 54 … 1)) </a:t>
            </a:r>
            <a:r>
              <a:rPr lang="en-US" dirty="0">
                <a:latin typeface="+mj-lt"/>
              </a:rPr>
              <a:t>takes over 2 centuries</a:t>
            </a:r>
          </a:p>
          <a:p>
            <a:pPr lvl="2"/>
            <a:r>
              <a:rPr lang="en-US" dirty="0">
                <a:latin typeface="+mj-lt"/>
              </a:rPr>
              <a:t>Buying a faster computer won’t help much </a:t>
            </a:r>
            <a:r>
              <a:rPr lang="en-US" dirty="0">
                <a:latin typeface="+mj-lt"/>
                <a:sym typeface="Wingdings" pitchFamily="2" charset="2"/>
              </a:rPr>
              <a:t></a:t>
            </a:r>
            <a:endParaRPr lang="en-US" dirty="0">
              <a:latin typeface="+mj-lt"/>
            </a:endParaRPr>
          </a:p>
          <a:p>
            <a:pPr lvl="2"/>
            <a:endParaRPr lang="en-US" dirty="0">
              <a:latin typeface="+mj-lt"/>
            </a:endParaRPr>
          </a:p>
          <a:p>
            <a:pPr marL="0" indent="0">
              <a:buNone/>
            </a:pPr>
            <a:r>
              <a:rPr lang="en-US" dirty="0">
                <a:latin typeface="+mj-lt"/>
              </a:rPr>
              <a:t>The key is not to do repeated work that might do repeated work that might do…</a:t>
            </a:r>
          </a:p>
          <a:p>
            <a:pPr lvl="1"/>
            <a:r>
              <a:rPr lang="en-US" dirty="0">
                <a:latin typeface="+mj-lt"/>
              </a:rPr>
              <a:t>Saving recursive results in local bindings is essential…</a:t>
            </a:r>
          </a:p>
        </p:txBody>
      </p:sp>
    </p:spTree>
    <p:extLst>
      <p:ext uri="{BB962C8B-B14F-4D97-AF65-F5344CB8AC3E}">
        <p14:creationId xmlns:p14="http://schemas.microsoft.com/office/powerpoint/2010/main" val="18405249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Efficient max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38200" y="1600200"/>
            <a:ext cx="7467600" cy="2895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(good-max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(</a:t>
            </a:r>
            <a:r>
              <a:rPr lang="en-US" sz="2000" kern="0" dirty="0" err="1">
                <a:latin typeface="Courier New" pitchFamily="49" charset="0"/>
              </a:rPr>
              <a:t>cond</a:t>
            </a: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((null?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(car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(#t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(let ((max-of-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(good-max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(if (&gt; (car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 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(car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)))))</a:t>
            </a:r>
          </a:p>
        </p:txBody>
      </p:sp>
    </p:spTree>
    <p:extLst>
      <p:ext uri="{BB962C8B-B14F-4D97-AF65-F5344CB8AC3E}">
        <p14:creationId xmlns:p14="http://schemas.microsoft.com/office/powerpoint/2010/main" val="1348803437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vs. fast</a:t>
            </a:r>
          </a:p>
        </p:txBody>
      </p:sp>
      <p:sp>
        <p:nvSpPr>
          <p:cNvPr id="7" name="Rectangle 6"/>
          <p:cNvSpPr/>
          <p:nvPr/>
        </p:nvSpPr>
        <p:spPr>
          <a:xfrm>
            <a:off x="76200" y="384798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'(50…)</a:t>
            </a:r>
            <a:endParaRPr lang="en-US" sz="1800" dirty="0"/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371600" y="1499788"/>
            <a:ext cx="6400800" cy="1472012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(let ((max-of-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(good-max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(if (&gt; (car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 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(car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))</a:t>
            </a:r>
          </a:p>
        </p:txBody>
      </p:sp>
      <p:sp>
        <p:nvSpPr>
          <p:cNvPr id="9" name="Line 45"/>
          <p:cNvSpPr>
            <a:spLocks noChangeShapeType="1"/>
          </p:cNvSpPr>
          <p:nvPr/>
        </p:nvSpPr>
        <p:spPr bwMode="auto">
          <a:xfrm>
            <a:off x="16764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0" name="Rectangle 9"/>
          <p:cNvSpPr/>
          <p:nvPr/>
        </p:nvSpPr>
        <p:spPr>
          <a:xfrm>
            <a:off x="2133600" y="386709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'(49…)</a:t>
            </a:r>
            <a:endParaRPr lang="en-US" sz="1800" dirty="0"/>
          </a:p>
        </p:txBody>
      </p:sp>
      <p:sp>
        <p:nvSpPr>
          <p:cNvPr id="11" name="Line 45"/>
          <p:cNvSpPr>
            <a:spLocks noChangeShapeType="1"/>
          </p:cNvSpPr>
          <p:nvPr/>
        </p:nvSpPr>
        <p:spPr bwMode="auto">
          <a:xfrm>
            <a:off x="37338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2" name="Rectangle 11"/>
          <p:cNvSpPr/>
          <p:nvPr/>
        </p:nvSpPr>
        <p:spPr>
          <a:xfrm>
            <a:off x="4191000" y="386709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'(48…)</a:t>
            </a:r>
            <a:endParaRPr lang="en-US" sz="1800" dirty="0"/>
          </a:p>
        </p:txBody>
      </p:sp>
      <p:sp>
        <p:nvSpPr>
          <p:cNvPr id="13" name="Line 45"/>
          <p:cNvSpPr>
            <a:spLocks noChangeShapeType="1"/>
          </p:cNvSpPr>
          <p:nvPr/>
        </p:nvSpPr>
        <p:spPr bwMode="auto">
          <a:xfrm>
            <a:off x="57912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4" name="Line 45"/>
          <p:cNvSpPr>
            <a:spLocks noChangeShapeType="1"/>
          </p:cNvSpPr>
          <p:nvPr/>
        </p:nvSpPr>
        <p:spPr bwMode="auto">
          <a:xfrm>
            <a:off x="64770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5" name="Line 45"/>
          <p:cNvSpPr>
            <a:spLocks noChangeShapeType="1"/>
          </p:cNvSpPr>
          <p:nvPr/>
        </p:nvSpPr>
        <p:spPr bwMode="auto">
          <a:xfrm>
            <a:off x="70866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6" name="Rectangle 15"/>
          <p:cNvSpPr/>
          <p:nvPr/>
        </p:nvSpPr>
        <p:spPr>
          <a:xfrm>
            <a:off x="7650540" y="38670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'(1))</a:t>
            </a:r>
            <a:endParaRPr lang="en-US" sz="1800" dirty="0"/>
          </a:p>
        </p:txBody>
      </p:sp>
      <p:sp>
        <p:nvSpPr>
          <p:cNvPr id="17" name="Rectangle 16"/>
          <p:cNvSpPr/>
          <p:nvPr/>
        </p:nvSpPr>
        <p:spPr>
          <a:xfrm>
            <a:off x="108228" y="464820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'(1…)</a:t>
            </a:r>
            <a:endParaRPr lang="en-US" sz="1800" dirty="0"/>
          </a:p>
        </p:txBody>
      </p:sp>
      <p:sp>
        <p:nvSpPr>
          <p:cNvPr id="18" name="Line 45"/>
          <p:cNvSpPr>
            <a:spLocks noChangeShapeType="1"/>
          </p:cNvSpPr>
          <p:nvPr/>
        </p:nvSpPr>
        <p:spPr bwMode="auto">
          <a:xfrm>
            <a:off x="1600200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9" name="Rectangle 18"/>
          <p:cNvSpPr/>
          <p:nvPr/>
        </p:nvSpPr>
        <p:spPr>
          <a:xfrm>
            <a:off x="2057400" y="4667310"/>
            <a:ext cx="164586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'(2…)</a:t>
            </a:r>
            <a:endParaRPr lang="en-US" sz="1800" dirty="0"/>
          </a:p>
        </p:txBody>
      </p:sp>
      <p:sp>
        <p:nvSpPr>
          <p:cNvPr id="20" name="Line 45"/>
          <p:cNvSpPr>
            <a:spLocks noChangeShapeType="1"/>
          </p:cNvSpPr>
          <p:nvPr/>
        </p:nvSpPr>
        <p:spPr bwMode="auto">
          <a:xfrm>
            <a:off x="3687074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1" name="Rectangle 20"/>
          <p:cNvSpPr/>
          <p:nvPr/>
        </p:nvSpPr>
        <p:spPr>
          <a:xfrm>
            <a:off x="4114800" y="4667310"/>
            <a:ext cx="160020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22" name="Line 45"/>
          <p:cNvSpPr>
            <a:spLocks noChangeShapeType="1"/>
          </p:cNvSpPr>
          <p:nvPr/>
        </p:nvSpPr>
        <p:spPr bwMode="auto">
          <a:xfrm>
            <a:off x="5715000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3" name="Line 45"/>
          <p:cNvSpPr>
            <a:spLocks noChangeShapeType="1"/>
          </p:cNvSpPr>
          <p:nvPr/>
        </p:nvSpPr>
        <p:spPr bwMode="auto">
          <a:xfrm>
            <a:off x="6400800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4" name="Line 45"/>
          <p:cNvSpPr>
            <a:spLocks noChangeShapeType="1"/>
          </p:cNvSpPr>
          <p:nvPr/>
        </p:nvSpPr>
        <p:spPr bwMode="auto">
          <a:xfrm>
            <a:off x="7010400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5" name="Rectangle 24"/>
          <p:cNvSpPr/>
          <p:nvPr/>
        </p:nvSpPr>
        <p:spPr>
          <a:xfrm>
            <a:off x="7574340" y="466731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'(50))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01987927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Suppose we had mutation…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3276600"/>
            <a:ext cx="8001000" cy="2667000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b="1" dirty="0">
                <a:latin typeface="Courier New" pitchFamily="49" charset="0"/>
              </a:rPr>
              <a:t>z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Would depend on how we implemented </a:t>
            </a:r>
            <a:r>
              <a:rPr lang="en-US" b="1" dirty="0">
                <a:latin typeface="Courier New" pitchFamily="49" charset="0"/>
              </a:rPr>
              <a:t>sort-pair</a:t>
            </a:r>
            <a:endParaRPr lang="en-US" dirty="0"/>
          </a:p>
          <a:p>
            <a:pPr lvl="2"/>
            <a:r>
              <a:rPr lang="en-US" dirty="0"/>
              <a:t>Would have to decide carefully and document</a:t>
            </a:r>
            <a:r>
              <a:rPr lang="en-US" b="1" dirty="0">
                <a:latin typeface="Courier New" pitchFamily="49" charset="0"/>
              </a:rPr>
              <a:t> sort-pair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But without mutation, we can implement “either way”</a:t>
            </a:r>
          </a:p>
          <a:p>
            <a:pPr lvl="2"/>
            <a:r>
              <a:rPr lang="en-US" dirty="0">
                <a:solidFill>
                  <a:schemeClr val="accent2"/>
                </a:solidFill>
              </a:rPr>
              <a:t>No code can ever distinguish aliasing vs. identical copies</a:t>
            </a:r>
          </a:p>
          <a:p>
            <a:pPr lvl="2"/>
            <a:r>
              <a:rPr lang="en-US" dirty="0">
                <a:solidFill>
                  <a:schemeClr val="accent2"/>
                </a:solidFill>
              </a:rPr>
              <a:t>No need to think about aliasing; focus on other things</a:t>
            </a:r>
          </a:p>
          <a:p>
            <a:pPr lvl="2"/>
            <a:r>
              <a:rPr lang="en-US" dirty="0">
                <a:solidFill>
                  <a:schemeClr val="accent2"/>
                </a:solidFill>
              </a:rPr>
              <a:t>Can use aliasing, which saves space, without danger 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7924800" cy="2209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FF0000"/>
                </a:solidFill>
                <a:latin typeface="Courier New" pitchFamily="49" charset="0"/>
              </a:rPr>
              <a:t>; Recall that sort-pair takes a pair and returns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FF0000"/>
                </a:solidFill>
                <a:latin typeface="Courier New" pitchFamily="49" charset="0"/>
              </a:rPr>
              <a:t>; an equivalent pair so that car &gt; </a:t>
            </a:r>
            <a:r>
              <a:rPr lang="en-US" sz="2000" kern="0" dirty="0" err="1">
                <a:solidFill>
                  <a:srgbClr val="FF0000"/>
                </a:solidFill>
                <a:latin typeface="Courier New" pitchFamily="49" charset="0"/>
              </a:rPr>
              <a:t>cdr.</a:t>
            </a:r>
            <a:endParaRPr lang="en-US" sz="2000" kern="0" dirty="0">
              <a:solidFill>
                <a:srgbClr val="FF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x '(4 . 3))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y (sort-pair x))</a:t>
            </a:r>
            <a:endParaRPr lang="en-US" sz="2000" i="1" kern="0" dirty="0">
              <a:solidFill>
                <a:srgbClr val="FF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i="1" kern="0" dirty="0">
                <a:solidFill>
                  <a:srgbClr val="FF0000"/>
                </a:solidFill>
                <a:latin typeface="Courier New" pitchFamily="49" charset="0"/>
              </a:rPr>
              <a:t>; Somehow mutate (car x) to hold 5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z (car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FF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2046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A2D56-DE6A-33B6-2E11-E44B22A0D1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First-Class Functions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38F7FC-7E84-FF8F-0DE4-4E2F0026D1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371952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if we wanted to add up all the numbers from a to b?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(sum a b)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(if (&gt; a b)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0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(+ a 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  (sum (+ a 1) b))))</a:t>
            </a: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7251700" y="2248550"/>
          <a:ext cx="1193800" cy="21488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54000" imgH="457200" progId="Equation.3">
                  <p:embed/>
                </p:oleObj>
              </mc:Choice>
              <mc:Fallback>
                <p:oleObj name="Equation" r:id="rId2" imgW="2540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251700" y="2248550"/>
                        <a:ext cx="1193800" cy="21488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5010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if we wanted to add up all the </a:t>
            </a:r>
            <a:r>
              <a:rPr lang="en-US" b="1" dirty="0"/>
              <a:t>squares</a:t>
            </a:r>
            <a:r>
              <a:rPr lang="en-US" dirty="0"/>
              <a:t> numbers from a to b?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(sum a b)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(if (&gt; a b)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0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(+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(</a:t>
            </a:r>
            <a:r>
              <a:rPr lang="en-US" b="1" dirty="0" err="1">
                <a:solidFill>
                  <a:srgbClr val="FF0000"/>
                </a:solidFill>
                <a:latin typeface="Courier"/>
                <a:cs typeface="Courier"/>
              </a:rPr>
              <a:t>expt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 a 2) 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  (sum (+ a 1) b))))</a:t>
            </a: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7255259" y="2247900"/>
          <a:ext cx="1492250" cy="2149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17500" imgH="457200" progId="Equation.3">
                  <p:embed/>
                </p:oleObj>
              </mc:Choice>
              <mc:Fallback>
                <p:oleObj name="Equation" r:id="rId2" imgW="3175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255259" y="2247900"/>
                        <a:ext cx="1492250" cy="2149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36272906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if we wanted to add up all the </a:t>
            </a:r>
            <a:r>
              <a:rPr lang="en-US" b="1" dirty="0"/>
              <a:t>absolute values of the </a:t>
            </a:r>
            <a:r>
              <a:rPr lang="en-US" dirty="0"/>
              <a:t>numbers from a to b?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(sum a b)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(if (&gt; a b)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0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(+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(abs a) 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  (sum (+ a 1) b))))</a:t>
            </a: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7254803" y="2247900"/>
          <a:ext cx="1433513" cy="2149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04800" imgH="457200" progId="Equation.3">
                  <p:embed/>
                </p:oleObj>
              </mc:Choice>
              <mc:Fallback>
                <p:oleObj name="Equation" r:id="rId2" imgW="3048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254803" y="2247900"/>
                        <a:ext cx="1433513" cy="2149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8387556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These functions are all very similar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209" y="1308104"/>
            <a:ext cx="7887164" cy="5098743"/>
          </a:xfrm>
        </p:spPr>
        <p:txBody>
          <a:bodyPr>
            <a:normAutofit/>
          </a:bodyPr>
          <a:lstStyle/>
          <a:p>
            <a:r>
              <a:rPr lang="en-US" dirty="0"/>
              <a:t>All three of these functions differ only in how the sequence of integers from a to b are transformed before they are all added together.</a:t>
            </a:r>
          </a:p>
          <a:p>
            <a:r>
              <a:rPr lang="en-US" dirty="0"/>
              <a:t>The adding process itself is identical in all of the functions: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(sum-</a:t>
            </a:r>
            <a:r>
              <a:rPr lang="en-US" b="1" i="1" dirty="0">
                <a:solidFill>
                  <a:srgbClr val="FF0000"/>
                </a:solidFill>
                <a:latin typeface="Courier"/>
                <a:cs typeface="Courier"/>
              </a:rPr>
              <a:t>something</a:t>
            </a:r>
            <a: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b="1" dirty="0">
                <a:latin typeface="Courier"/>
                <a:cs typeface="Courier"/>
              </a:rPr>
              <a:t>a b)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(if (&gt; a b)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</a:t>
            </a:r>
            <a: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  <a:t>0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(+ </a:t>
            </a:r>
            <a:r>
              <a:rPr lang="en-US" b="1" i="1" dirty="0">
                <a:solidFill>
                  <a:srgbClr val="FF0000"/>
                </a:solidFill>
                <a:latin typeface="Courier"/>
                <a:cs typeface="Courier"/>
              </a:rPr>
              <a:t>(do something to a)</a:t>
            </a:r>
            <a:r>
              <a:rPr lang="en-US" b="1" dirty="0">
                <a:latin typeface="Courier"/>
                <a:cs typeface="Courier"/>
              </a:rPr>
              <a:t> 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  (sum-</a:t>
            </a:r>
            <a:r>
              <a:rPr lang="en-US" b="1" i="1" dirty="0">
                <a:solidFill>
                  <a:srgbClr val="FF0000"/>
                </a:solidFill>
                <a:latin typeface="Courier"/>
                <a:cs typeface="Courier"/>
              </a:rPr>
              <a:t>something</a:t>
            </a:r>
            <a: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b="1" dirty="0">
                <a:latin typeface="Courier"/>
                <a:cs typeface="Courier"/>
              </a:rPr>
              <a:t>(+ a 1) b))))</a:t>
            </a:r>
            <a:br>
              <a:rPr lang="en-US" b="1" dirty="0">
                <a:latin typeface="Courier"/>
                <a:cs typeface="Courier"/>
              </a:rPr>
            </a:br>
            <a:endParaRPr lang="en-US" dirty="0"/>
          </a:p>
          <a:p>
            <a:r>
              <a:rPr lang="en-US" dirty="0"/>
              <a:t>What if there were a general sum function that could sum up any sequence of this form?</a:t>
            </a:r>
          </a:p>
        </p:txBody>
      </p:sp>
    </p:spTree>
    <p:extLst>
      <p:ext uri="{BB962C8B-B14F-4D97-AF65-F5344CB8AC3E}">
        <p14:creationId xmlns:p14="http://schemas.microsoft.com/office/powerpoint/2010/main" val="333140589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Local bindings </a:t>
            </a:r>
          </a:p>
          <a:p>
            <a:pPr lvl="1"/>
            <a:r>
              <a:rPr lang="en-US" dirty="0"/>
              <a:t>We will see these for variables and functions.</a:t>
            </a:r>
          </a:p>
          <a:p>
            <a:pPr lvl="1"/>
            <a:endParaRPr lang="en-US" dirty="0"/>
          </a:p>
          <a:p>
            <a:r>
              <a:rPr lang="en-US" dirty="0"/>
              <a:t>Slow Recursion</a:t>
            </a:r>
          </a:p>
          <a:p>
            <a:endParaRPr lang="en-US" dirty="0"/>
          </a:p>
          <a:p>
            <a:r>
              <a:rPr lang="en-US" dirty="0"/>
              <a:t>Mutation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First-Class Functions</a:t>
            </a:r>
          </a:p>
          <a:p>
            <a:pPr lvl="1"/>
            <a:r>
              <a:rPr lang="en-US" dirty="0"/>
              <a:t>What all is a function allowed to do or be?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Anonymous Functions</a:t>
            </a:r>
          </a:p>
        </p:txBody>
      </p:sp>
    </p:spTree>
    <p:extLst>
      <p:ext uri="{BB962C8B-B14F-4D97-AF65-F5344CB8AC3E}">
        <p14:creationId xmlns:p14="http://schemas.microsoft.com/office/powerpoint/2010/main" val="7688874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function that takes a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Imagine a function that could take another function as an argument: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(sum-any </a:t>
            </a:r>
            <a:r>
              <a:rPr lang="en-US" b="1" dirty="0" err="1">
                <a:solidFill>
                  <a:srgbClr val="FF0000"/>
                </a:solidFill>
                <a:latin typeface="Courier"/>
                <a:cs typeface="Courier"/>
              </a:rPr>
              <a:t>func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-US" b="1" dirty="0">
                <a:latin typeface="Courier"/>
                <a:cs typeface="Courier"/>
              </a:rPr>
              <a:t>a b)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(if (&gt; a b)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</a:t>
            </a:r>
            <a: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  <a:t>0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(+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(</a:t>
            </a:r>
            <a:r>
              <a:rPr lang="en-US" b="1" dirty="0" err="1">
                <a:solidFill>
                  <a:srgbClr val="FF0000"/>
                </a:solidFill>
                <a:latin typeface="Courier"/>
                <a:cs typeface="Courier"/>
              </a:rPr>
              <a:t>func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 a)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  (sum-</a:t>
            </a:r>
            <a: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  <a:t>any</a:t>
            </a:r>
            <a:r>
              <a:rPr lang="en-US" b="1" i="1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Courier"/>
                <a:cs typeface="Courier"/>
              </a:rPr>
              <a:t>func</a:t>
            </a:r>
            <a:r>
              <a:rPr lang="en-US" b="1" i="1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b="1" dirty="0">
                <a:latin typeface="Courier"/>
                <a:cs typeface="Courier"/>
              </a:rPr>
              <a:t>(+ a 1) b))))</a:t>
            </a:r>
            <a:br>
              <a:rPr lang="en-US" b="1" dirty="0">
                <a:latin typeface="Courier"/>
                <a:cs typeface="Courier"/>
              </a:rPr>
            </a:b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4927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4761"/>
          </a:xfrm>
        </p:spPr>
        <p:txBody>
          <a:bodyPr/>
          <a:lstStyle/>
          <a:p>
            <a:r>
              <a:rPr lang="en-US" dirty="0"/>
              <a:t>Sum-any in action!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19200"/>
            <a:ext cx="8229600" cy="4876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(sum-any </a:t>
            </a:r>
            <a:r>
              <a:rPr lang="en-US" b="1" dirty="0" err="1">
                <a:latin typeface="Courier"/>
                <a:cs typeface="Courier"/>
              </a:rPr>
              <a:t>sqrt</a:t>
            </a:r>
            <a:r>
              <a:rPr lang="en-US" b="1" dirty="0">
                <a:latin typeface="Courier"/>
                <a:cs typeface="Courier"/>
              </a:rPr>
              <a:t> 1 10)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=&gt; </a:t>
            </a:r>
            <a:r>
              <a:rPr lang="en-US" b="1" dirty="0" err="1">
                <a:latin typeface="Courier"/>
                <a:cs typeface="Courier"/>
              </a:rPr>
              <a:t>sqrt</a:t>
            </a:r>
            <a:r>
              <a:rPr lang="en-US" b="1" dirty="0">
                <a:latin typeface="Courier"/>
                <a:cs typeface="Courier"/>
              </a:rPr>
              <a:t>(1) + </a:t>
            </a:r>
            <a:r>
              <a:rPr lang="en-US" b="1" dirty="0" err="1">
                <a:latin typeface="Courier"/>
                <a:cs typeface="Courier"/>
              </a:rPr>
              <a:t>sqrt</a:t>
            </a:r>
            <a:r>
              <a:rPr lang="en-US" b="1" dirty="0">
                <a:latin typeface="Courier"/>
                <a:cs typeface="Courier"/>
              </a:rPr>
              <a:t>(2) + </a:t>
            </a:r>
            <a:r>
              <a:rPr lang="en-US" b="1" dirty="0" err="1">
                <a:latin typeface="Courier"/>
                <a:cs typeface="Courier"/>
              </a:rPr>
              <a:t>sqrt</a:t>
            </a:r>
            <a:r>
              <a:rPr lang="en-US" b="1" dirty="0">
                <a:latin typeface="Courier"/>
                <a:cs typeface="Courier"/>
              </a:rPr>
              <a:t>(3) + …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=&gt; about 22.5</a:t>
            </a: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(square x) (* x x))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(sum-any square 1 4)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=&gt; 1^2 + 2^2 + 3^2 + 4^2 =&gt; 1 + 4 + 9 + 16 =&gt; 30</a:t>
            </a: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(identity x) x)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(sum-any identity 1 4)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=&gt; 10</a:t>
            </a:r>
          </a:p>
        </p:txBody>
      </p:sp>
    </p:spTree>
    <p:extLst>
      <p:ext uri="{BB962C8B-B14F-4D97-AF65-F5344CB8AC3E}">
        <p14:creationId xmlns:p14="http://schemas.microsoft.com/office/powerpoint/2010/main" val="4004878316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sum-any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78003"/>
          </a:xfrm>
        </p:spPr>
        <p:txBody>
          <a:bodyPr>
            <a:normAutofit/>
          </a:bodyPr>
          <a:lstStyle/>
          <a:p>
            <a:r>
              <a:rPr lang="en-US" dirty="0"/>
              <a:t>You can put the name of any function in place of </a:t>
            </a:r>
            <a:r>
              <a:rPr lang="en-US" b="1" dirty="0" err="1">
                <a:latin typeface="Courier"/>
                <a:cs typeface="Courier"/>
              </a:rPr>
              <a:t>sqrt</a:t>
            </a:r>
            <a:r>
              <a:rPr lang="en-US" dirty="0"/>
              <a:t>, </a:t>
            </a:r>
            <a:r>
              <a:rPr lang="en-US" b="1" dirty="0">
                <a:latin typeface="Courier"/>
                <a:cs typeface="Courier"/>
              </a:rPr>
              <a:t>square</a:t>
            </a:r>
            <a:r>
              <a:rPr lang="en-US" dirty="0"/>
              <a:t>, or </a:t>
            </a:r>
            <a:r>
              <a:rPr lang="en-US" b="1" dirty="0">
                <a:latin typeface="Courier"/>
                <a:cs typeface="Courier"/>
              </a:rPr>
              <a:t>identity</a:t>
            </a:r>
            <a:r>
              <a:rPr lang="en-US" dirty="0"/>
              <a:t>, and </a:t>
            </a:r>
            <a:r>
              <a:rPr lang="en-US" b="1" dirty="0">
                <a:latin typeface="Courier"/>
                <a:cs typeface="Courier"/>
              </a:rPr>
              <a:t>sum-any</a:t>
            </a:r>
            <a:r>
              <a:rPr lang="en-US" dirty="0"/>
              <a:t> will compute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f(a) + f(a + 1) + f(a + 2) + … + f(b)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Provided </a:t>
            </a:r>
            <a:r>
              <a:rPr lang="en-US" b="1" dirty="0">
                <a:latin typeface="Courier"/>
                <a:cs typeface="Courier"/>
              </a:rPr>
              <a:t>f</a:t>
            </a:r>
            <a:r>
              <a:rPr lang="en-US" dirty="0"/>
              <a:t> is a function of a single numeric argument.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What if you want to compute f(a^2/2) + f((a+1)^2/2) + …</a:t>
            </a:r>
          </a:p>
          <a:p>
            <a:pPr lvl="1"/>
            <a:r>
              <a:rPr lang="en-US" dirty="0"/>
              <a:t>Fine to do: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(silly-function x) (/ (* x x) 2))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(sum-any silly-function 1 10) </a:t>
            </a:r>
          </a:p>
          <a:p>
            <a:endParaRPr lang="en-US" dirty="0"/>
          </a:p>
          <a:p>
            <a:r>
              <a:rPr lang="en-US" dirty="0"/>
              <a:t>Wouldn't it be nicer if we didn't have to name that silly function?</a:t>
            </a:r>
          </a:p>
        </p:txBody>
      </p:sp>
    </p:spTree>
    <p:extLst>
      <p:ext uri="{BB962C8B-B14F-4D97-AF65-F5344CB8AC3E}">
        <p14:creationId xmlns:p14="http://schemas.microsoft.com/office/powerpoint/2010/main" val="270371402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Anonymous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Functional programming languages allow us to create functions without names.</a:t>
            </a:r>
          </a:p>
          <a:p>
            <a:r>
              <a:rPr lang="en-US" dirty="0"/>
              <a:t>In Racket, we use the keyword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lambda</a:t>
            </a:r>
            <a:r>
              <a:rPr lang="en-US" dirty="0"/>
              <a:t> for this: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>
                <a:latin typeface="Courier"/>
                <a:cs typeface="Courier"/>
              </a:rPr>
              <a:t>(lambda (arg1 arg2…) body)</a:t>
            </a:r>
          </a:p>
          <a:p>
            <a:r>
              <a:rPr lang="en-US" dirty="0"/>
              <a:t>This expression represents an </a:t>
            </a:r>
            <a:r>
              <a:rPr lang="en-US" i="1" dirty="0"/>
              <a:t>anonymous function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Kind of like a "function literals."</a:t>
            </a:r>
          </a:p>
        </p:txBody>
      </p:sp>
    </p:spTree>
    <p:extLst>
      <p:ext uri="{BB962C8B-B14F-4D97-AF65-F5344CB8AC3E}">
        <p14:creationId xmlns:p14="http://schemas.microsoft.com/office/powerpoint/2010/main" val="1846032188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lambda calculus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061904" cy="4525963"/>
          </a:xfrm>
        </p:spPr>
        <p:txBody>
          <a:bodyPr/>
          <a:lstStyle/>
          <a:p>
            <a:r>
              <a:rPr lang="en-US" dirty="0"/>
              <a:t>Formal system for computation based on function abstraction and application.</a:t>
            </a:r>
          </a:p>
          <a:p>
            <a:r>
              <a:rPr lang="en-US" i="1" dirty="0"/>
              <a:t>Church-Turing thesis </a:t>
            </a:r>
            <a:r>
              <a:rPr lang="en-US" dirty="0"/>
              <a:t>(1936-37) proved lambda calculus is equivalent in power to Turing machines.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2800" y="1417638"/>
            <a:ext cx="2794000" cy="37338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015632" y="5423382"/>
            <a:ext cx="2806917" cy="84563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Alonzo Church</a:t>
            </a:r>
          </a:p>
        </p:txBody>
      </p:sp>
    </p:spTree>
    <p:extLst>
      <p:ext uri="{BB962C8B-B14F-4D97-AF65-F5344CB8AC3E}">
        <p14:creationId xmlns:p14="http://schemas.microsoft.com/office/powerpoint/2010/main" val="262412078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023253"/>
            <a:ext cx="8327533" cy="48768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Use an anonymous function when you need a "temporary" function:</a:t>
            </a:r>
          </a:p>
          <a:p>
            <a:pPr marL="0" indent="0">
              <a:buNone/>
            </a:pPr>
            <a:r>
              <a:rPr lang="en-US" sz="2600" b="1" dirty="0">
                <a:solidFill>
                  <a:srgbClr val="008000"/>
                </a:solidFill>
                <a:latin typeface="Courier"/>
                <a:cs typeface="Courier"/>
              </a:rPr>
              <a:t>(sum-any (lambda (x) (/ (* x x) 2)) 1 10)</a:t>
            </a:r>
          </a:p>
          <a:p>
            <a:pPr marL="0" indent="0">
              <a:buNone/>
            </a:pPr>
            <a:r>
              <a:rPr lang="en-US" sz="2600" dirty="0">
                <a:cs typeface="Courier"/>
              </a:rPr>
              <a:t>is better style than</a:t>
            </a:r>
          </a:p>
          <a:p>
            <a:pPr marL="0" indent="0">
              <a:buNone/>
            </a:pPr>
            <a:r>
              <a:rPr lang="en-US" sz="2600" b="1" dirty="0">
                <a:solidFill>
                  <a:schemeClr val="accent2"/>
                </a:solidFill>
                <a:latin typeface="Courier"/>
                <a:cs typeface="Courier"/>
              </a:rPr>
              <a:t>(define (silly-function x) (/ (* x x) 2))</a:t>
            </a:r>
          </a:p>
          <a:p>
            <a:pPr marL="0" indent="0">
              <a:buNone/>
            </a:pPr>
            <a:r>
              <a:rPr lang="en-US" sz="2600" b="1" dirty="0">
                <a:solidFill>
                  <a:schemeClr val="accent2"/>
                </a:solidFill>
                <a:latin typeface="Courier"/>
                <a:cs typeface="Courier"/>
              </a:rPr>
              <a:t>(sum-any silly-function 1 10) </a:t>
            </a:r>
          </a:p>
          <a:p>
            <a:pPr marL="0" indent="0">
              <a:buNone/>
            </a:pPr>
            <a:endParaRPr lang="en-US" sz="2600" b="1" dirty="0">
              <a:latin typeface="Courier"/>
              <a:cs typeface="Courier"/>
            </a:endParaRPr>
          </a:p>
          <a:p>
            <a:r>
              <a:rPr lang="en-US" sz="2600" dirty="0">
                <a:cs typeface="Courier"/>
              </a:rPr>
              <a:t>Compare:</a:t>
            </a:r>
          </a:p>
          <a:p>
            <a:pPr marL="0" indent="0">
              <a:buNone/>
            </a:pPr>
            <a:r>
              <a:rPr lang="en-US" sz="2600" b="1" dirty="0">
                <a:solidFill>
                  <a:srgbClr val="008000"/>
                </a:solidFill>
                <a:latin typeface="Courier"/>
                <a:cs typeface="Courier"/>
              </a:rPr>
              <a:t>(sum-any (lambda (x) (* x x)) 1 10)</a:t>
            </a:r>
            <a:br>
              <a:rPr lang="en-US" sz="2600" b="1" dirty="0">
                <a:solidFill>
                  <a:schemeClr val="accent3"/>
                </a:solidFill>
                <a:latin typeface="Courier"/>
                <a:cs typeface="Courier"/>
              </a:rPr>
            </a:br>
            <a:r>
              <a:rPr lang="en-US" sz="2600" dirty="0">
                <a:cs typeface="Courier"/>
              </a:rPr>
              <a:t>and</a:t>
            </a:r>
          </a:p>
          <a:p>
            <a:pPr marL="0" indent="0">
              <a:buNone/>
            </a:pPr>
            <a:r>
              <a:rPr lang="en-US" sz="2600" b="1" dirty="0">
                <a:solidFill>
                  <a:schemeClr val="accent2"/>
                </a:solidFill>
                <a:latin typeface="Courier"/>
                <a:cs typeface="Courier"/>
              </a:rPr>
              <a:t>(define (square (x) (* x x))</a:t>
            </a:r>
            <a:br>
              <a:rPr lang="en-US" sz="2600" b="1" dirty="0">
                <a:solidFill>
                  <a:schemeClr val="accent2"/>
                </a:solidFill>
                <a:latin typeface="Courier"/>
                <a:cs typeface="Courier"/>
              </a:rPr>
            </a:br>
            <a:r>
              <a:rPr lang="en-US" sz="2600" b="1" dirty="0">
                <a:solidFill>
                  <a:schemeClr val="accent2"/>
                </a:solidFill>
                <a:latin typeface="Courier"/>
                <a:cs typeface="Courier"/>
              </a:rPr>
              <a:t>(sum-any square 1 10)</a:t>
            </a:r>
          </a:p>
          <a:p>
            <a:pPr marL="0" indent="0">
              <a:buNone/>
            </a:pPr>
            <a:endParaRPr lang="en-US" sz="2600" b="1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-30162"/>
            <a:ext cx="8229600" cy="1143000"/>
          </a:xfrm>
        </p:spPr>
        <p:txBody>
          <a:bodyPr/>
          <a:lstStyle/>
          <a:p>
            <a:r>
              <a:rPr lang="en-US" dirty="0"/>
              <a:t>Anonymous Functions</a:t>
            </a:r>
          </a:p>
        </p:txBody>
      </p:sp>
    </p:spTree>
    <p:extLst>
      <p:ext uri="{BB962C8B-B14F-4D97-AF65-F5344CB8AC3E}">
        <p14:creationId xmlns:p14="http://schemas.microsoft.com/office/powerpoint/2010/main" val="28530931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anonymous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Most common use:  Argument to a higher-order function</a:t>
            </a:r>
          </a:p>
          <a:p>
            <a:pPr lvl="1"/>
            <a:r>
              <a:rPr lang="en-US" dirty="0"/>
              <a:t>Don’t need a name just to pass a function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But:  Cannot use an anonymous function for a recursive function</a:t>
            </a:r>
          </a:p>
          <a:p>
            <a:pPr lvl="1"/>
            <a:r>
              <a:rPr lang="en-US" dirty="0"/>
              <a:t>Because there is no name for making recursive calls</a:t>
            </a:r>
          </a:p>
          <a:p>
            <a:endParaRPr lang="en-US" dirty="0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990600" y="3162300"/>
            <a:ext cx="7239000" cy="990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(define (triple x) (* 3 x); named version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(lambda (x) (* 3 x))      ; anonymous version</a:t>
            </a:r>
          </a:p>
        </p:txBody>
      </p:sp>
    </p:spTree>
    <p:extLst>
      <p:ext uri="{BB962C8B-B14F-4D97-AF65-F5344CB8AC3E}">
        <p14:creationId xmlns:p14="http://schemas.microsoft.com/office/powerpoint/2010/main" val="41592373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Named functions </a:t>
            </a:r>
            <a:r>
              <a:rPr lang="en-US" dirty="0" err="1"/>
              <a:t>vs</a:t>
            </a:r>
            <a:r>
              <a:rPr lang="en-US" dirty="0"/>
              <a:t> anonymous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Named functions are mostly indistinguishable from anonymous functions.</a:t>
            </a:r>
          </a:p>
          <a:p>
            <a:r>
              <a:rPr lang="en-US" dirty="0"/>
              <a:t>In fact, naming a function with </a:t>
            </a:r>
            <a:r>
              <a:rPr lang="en-US" b="1" dirty="0">
                <a:latin typeface="Courier"/>
                <a:cs typeface="Courier"/>
              </a:rPr>
              <a:t>define</a:t>
            </a:r>
            <a:r>
              <a:rPr lang="en-US" dirty="0"/>
              <a:t> uses the anonymous form behind the scenes: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</a:t>
            </a:r>
            <a:r>
              <a:rPr lang="en-US" b="1" dirty="0" err="1">
                <a:latin typeface="Courier"/>
                <a:cs typeface="Courier"/>
              </a:rPr>
              <a:t>func</a:t>
            </a:r>
            <a:r>
              <a:rPr lang="en-US" b="1" dirty="0">
                <a:latin typeface="Courier"/>
                <a:cs typeface="Courier"/>
              </a:rPr>
              <a:t> arg1 arg2 …) expression)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is converted to: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</a:t>
            </a:r>
            <a:r>
              <a:rPr lang="en-US" b="1" dirty="0" err="1">
                <a:latin typeface="Courier"/>
                <a:cs typeface="Courier"/>
              </a:rPr>
              <a:t>func</a:t>
            </a:r>
            <a:r>
              <a:rPr lang="en-US" b="1" dirty="0">
                <a:latin typeface="Courier"/>
                <a:cs typeface="Courier"/>
              </a:rPr>
              <a:t> (lambda (arg1 arg2 …) expression))</a:t>
            </a:r>
          </a:p>
          <a:p>
            <a:endParaRPr lang="en-US" dirty="0"/>
          </a:p>
          <a:p>
            <a:r>
              <a:rPr lang="en-US" dirty="0"/>
              <a:t>It is poor style to define unnecessary functions in the global (top-level) environment</a:t>
            </a:r>
          </a:p>
          <a:p>
            <a:pPr lvl="1"/>
            <a:r>
              <a:rPr lang="en-US" dirty="0"/>
              <a:t>Use either nested defines, or anonymous functions.</a:t>
            </a:r>
          </a:p>
        </p:txBody>
      </p:sp>
    </p:spTree>
    <p:extLst>
      <p:ext uri="{BB962C8B-B14F-4D97-AF65-F5344CB8AC3E}">
        <p14:creationId xmlns:p14="http://schemas.microsoft.com/office/powerpoint/2010/main" val="26711059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Internal Defines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1600200"/>
          </a:xfrm>
          <a:solidFill>
            <a:srgbClr val="FFFF99"/>
          </a:solidFill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(define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x1 x2 ... </a:t>
            </a:r>
            <a:r>
              <a:rPr lang="en-US" b="1" i="1" dirty="0" err="1">
                <a:latin typeface="Courier New" charset="0"/>
                <a:ea typeface="Courier New" charset="0"/>
                <a:cs typeface="Courier New" charset="0"/>
              </a:rPr>
              <a:t>xn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(define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f1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y1 y2 ... </a:t>
            </a:r>
            <a:r>
              <a:rPr lang="en-US" b="1" i="1" dirty="0" err="1">
                <a:latin typeface="Courier New" charset="0"/>
                <a:ea typeface="Courier New" charset="0"/>
                <a:cs typeface="Courier New" charset="0"/>
              </a:rPr>
              <a:t>yn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f1-body-expr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(define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f2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z1 z2 ... </a:t>
            </a:r>
            <a:r>
              <a:rPr lang="en-US" b="1" i="1" dirty="0" err="1">
                <a:latin typeface="Courier New" charset="0"/>
                <a:ea typeface="Courier New" charset="0"/>
                <a:cs typeface="Courier New" charset="0"/>
              </a:rPr>
              <a:t>zn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f2-body-expr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f-body-expr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685800" y="3581400"/>
            <a:ext cx="77724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b="0" dirty="0"/>
              <a:t>How does this not conflict with the idea of function bodies only having one expression?</a:t>
            </a:r>
          </a:p>
          <a:p>
            <a:r>
              <a:rPr lang="en-US" b="0" dirty="0"/>
              <a:t>An additional define is </a:t>
            </a:r>
            <a:r>
              <a:rPr lang="en-US" i="1" dirty="0"/>
              <a:t>not </a:t>
            </a:r>
            <a:r>
              <a:rPr lang="en-US" b="0" dirty="0"/>
              <a:t>an expression.</a:t>
            </a:r>
          </a:p>
          <a:p>
            <a:pPr lvl="1"/>
            <a:r>
              <a:rPr lang="en-US" b="0" dirty="0"/>
              <a:t>Expressions can be evaluated to values.</a:t>
            </a:r>
          </a:p>
          <a:p>
            <a:pPr lvl="1"/>
            <a:r>
              <a:rPr lang="en-US" b="0" dirty="0"/>
              <a:t>Defines are not expressions, and have no values.</a:t>
            </a:r>
          </a:p>
        </p:txBody>
      </p:sp>
    </p:spTree>
    <p:extLst>
      <p:ext uri="{BB962C8B-B14F-4D97-AF65-F5344CB8AC3E}">
        <p14:creationId xmlns:p14="http://schemas.microsoft.com/office/powerpoint/2010/main" val="15426961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Let-expressions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construct for introducing local bindings is </a:t>
            </a:r>
            <a:r>
              <a:rPr lang="en-US" b="1" i="1" dirty="0"/>
              <a:t>just an expression</a:t>
            </a:r>
            <a:r>
              <a:rPr lang="en-US" dirty="0"/>
              <a:t>, so we can use it anywhere we can use an expression.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Syntax: </a:t>
            </a:r>
          </a:p>
          <a:p>
            <a:pPr lvl="1"/>
            <a:r>
              <a:rPr lang="en-US" dirty="0"/>
              <a:t>Each </a:t>
            </a:r>
            <a:r>
              <a:rPr lang="en-US" b="1" i="1" dirty="0" err="1">
                <a:latin typeface="Courier"/>
                <a:cs typeface="Courier"/>
              </a:rPr>
              <a:t>var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/>
              <a:t>is any </a:t>
            </a:r>
            <a:r>
              <a:rPr lang="en-US" i="1" dirty="0"/>
              <a:t>variable name, </a:t>
            </a:r>
            <a:r>
              <a:rPr lang="en-US" dirty="0"/>
              <a:t>each </a:t>
            </a:r>
            <a:r>
              <a:rPr lang="en-US" b="1" i="1" dirty="0" err="1">
                <a:latin typeface="Courier"/>
                <a:cs typeface="Courier"/>
              </a:rPr>
              <a:t>e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dirty="0"/>
              <a:t> is any </a:t>
            </a:r>
            <a:r>
              <a:rPr lang="en-US" i="1" dirty="0"/>
              <a:t>expression, </a:t>
            </a:r>
            <a:r>
              <a:rPr lang="en-US" dirty="0"/>
              <a:t>and</a:t>
            </a:r>
            <a:r>
              <a:rPr lang="en-US" i="1" dirty="0"/>
              <a:t> </a:t>
            </a:r>
            <a:r>
              <a:rPr lang="en-US" dirty="0"/>
              <a:t> </a:t>
            </a:r>
            <a:r>
              <a:rPr lang="en-US" b="1" i="1" dirty="0">
                <a:latin typeface="Courier New" pitchFamily="49" charset="0"/>
                <a:cs typeface="Courier New" pitchFamily="49" charset="0"/>
              </a:rPr>
              <a:t>e </a:t>
            </a:r>
            <a:r>
              <a:rPr lang="en-US" dirty="0"/>
              <a:t>is also any </a:t>
            </a:r>
            <a:r>
              <a:rPr lang="en-US" i="1" dirty="0"/>
              <a:t>expression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.</a:t>
            </a:r>
            <a:endParaRPr lang="en-US" dirty="0"/>
          </a:p>
          <a:p>
            <a:pPr marL="0" indent="0">
              <a:buNone/>
            </a:pPr>
            <a:endParaRPr lang="en-US" sz="1600" dirty="0"/>
          </a:p>
          <a:p>
            <a:r>
              <a:rPr lang="en-US" dirty="0"/>
              <a:t>Evaluation: Evaluate each </a:t>
            </a:r>
            <a:r>
              <a:rPr lang="en-US" b="1" i="1" dirty="0" err="1">
                <a:latin typeface="Courier"/>
                <a:cs typeface="Courier"/>
              </a:rPr>
              <a:t>e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dirty="0"/>
              <a:t>, assign each </a:t>
            </a:r>
            <a:r>
              <a:rPr lang="en-US" b="1" i="1" dirty="0" err="1">
                <a:latin typeface="Courier"/>
                <a:cs typeface="Courier"/>
              </a:rPr>
              <a:t>e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dirty="0"/>
              <a:t> to </a:t>
            </a:r>
            <a:r>
              <a:rPr lang="en-US" b="1" i="1" dirty="0" err="1">
                <a:latin typeface="Courier"/>
                <a:cs typeface="Courier"/>
              </a:rPr>
              <a:t>var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dirty="0"/>
              <a:t> (all at once) in an environment that includes the bindings from the enclosing environment.</a:t>
            </a:r>
            <a:br>
              <a:rPr lang="en-US" dirty="0"/>
            </a:br>
            <a:endParaRPr lang="en-US" dirty="0"/>
          </a:p>
          <a:p>
            <a:r>
              <a:rPr lang="en-US" dirty="0"/>
              <a:t>Result of whole let-expression is result of evaluating </a:t>
            </a:r>
            <a:r>
              <a:rPr lang="en-US" b="1" i="1" dirty="0">
                <a:latin typeface="Courier New" pitchFamily="49" charset="0"/>
                <a:cs typeface="Courier New" pitchFamily="49" charset="0"/>
              </a:rPr>
              <a:t>e</a:t>
            </a:r>
            <a:r>
              <a:rPr lang="en-US" dirty="0"/>
              <a:t> in the new environment.</a:t>
            </a:r>
            <a:br>
              <a:rPr lang="en-US" dirty="0"/>
            </a:br>
            <a:endParaRPr lang="en-US" dirty="0"/>
          </a:p>
          <a:p>
            <a:r>
              <a:rPr lang="en-US" dirty="0"/>
              <a:t>Key idea: a let-expression allows you to make local variables and evaluate an expression with those variables.  The variables disappear outside of the let-expression.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676400" y="2057400"/>
            <a:ext cx="6477000" cy="381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let ((</a:t>
            </a:r>
            <a:r>
              <a:rPr lang="en-US" sz="2000" i="1" kern="0" dirty="0">
                <a:latin typeface="Courier New" pitchFamily="49" charset="0"/>
              </a:rPr>
              <a:t>var1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i="1" kern="0" dirty="0">
                <a:latin typeface="Courier New" pitchFamily="49" charset="0"/>
              </a:rPr>
              <a:t>e1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  <a:r>
              <a:rPr lang="en-US" sz="2000" i="1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rgbClr val="00664D"/>
                </a:solidFill>
                <a:latin typeface="Courier New" pitchFamily="49" charset="0"/>
              </a:rPr>
              <a:t>(</a:t>
            </a:r>
            <a:r>
              <a:rPr lang="en-US" sz="2000" i="1" kern="0" dirty="0">
                <a:latin typeface="Courier New" pitchFamily="49" charset="0"/>
              </a:rPr>
              <a:t>var2 e2</a:t>
            </a:r>
            <a:r>
              <a:rPr lang="en-US" sz="2000" kern="0" dirty="0">
                <a:solidFill>
                  <a:srgbClr val="00664D"/>
                </a:solidFill>
                <a:latin typeface="Courier New" pitchFamily="49" charset="0"/>
              </a:rPr>
              <a:t>) </a:t>
            </a:r>
            <a:r>
              <a:rPr lang="en-US" sz="2000" kern="0" dirty="0">
                <a:latin typeface="Courier New" pitchFamily="49" charset="0"/>
              </a:rPr>
              <a:t>...</a:t>
            </a:r>
            <a:r>
              <a:rPr lang="en-US" sz="2000" kern="0" dirty="0">
                <a:solidFill>
                  <a:srgbClr val="00664D"/>
                </a:solidFill>
                <a:latin typeface="Courier New" pitchFamily="49" charset="0"/>
              </a:rPr>
              <a:t>)</a:t>
            </a:r>
            <a:r>
              <a:rPr lang="en-US" sz="2000" i="1" kern="0" dirty="0">
                <a:latin typeface="Courier New" pitchFamily="49" charset="0"/>
              </a:rPr>
              <a:t> e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  <a:endParaRPr lang="en-US" sz="2000" i="1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6007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uiExpan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447800" y="838200"/>
            <a:ext cx="6271591" cy="1295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((a 1) (b 2))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   (+ a b))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==&gt; 3</a:t>
            </a: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304800" y="2400300"/>
            <a:ext cx="85344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200" i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US" sz="2000" b="0" kern="0" dirty="0"/>
              <a:t>"Shadows" bindings from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define</a:t>
            </a:r>
            <a:r>
              <a:rPr lang="en-US" sz="2000" b="0" kern="0" dirty="0"/>
              <a:t>s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0" kern="0" dirty="0"/>
              <a:t>outside the let:</a:t>
            </a:r>
          </a:p>
        </p:txBody>
      </p:sp>
      <p:sp>
        <p:nvSpPr>
          <p:cNvPr id="5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447800" y="3124200"/>
            <a:ext cx="6271591" cy="208026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a 10)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c 30)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((a 1) (b 2))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   (+ a b c))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==&gt; 33</a:t>
            </a: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270510" y="5394960"/>
            <a:ext cx="85344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200" i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US" sz="2000" b="0" kern="0" dirty="0"/>
              <a:t>However, much more common to use let inside of a function definition...</a:t>
            </a:r>
          </a:p>
        </p:txBody>
      </p:sp>
    </p:spTree>
    <p:extLst>
      <p:ext uri="{BB962C8B-B14F-4D97-AF65-F5344CB8AC3E}">
        <p14:creationId xmlns:p14="http://schemas.microsoft.com/office/powerpoint/2010/main" val="199614313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allAtOnce" animBg="1"/>
      <p:bldP spid="4" grpId="0"/>
      <p:bldP spid="5" grpId="0" uiExpand="1" build="allAtOnce" animBg="1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Silly examples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436204" y="990600"/>
            <a:ext cx="6271591" cy="3505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(silly1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</a:t>
            </a:r>
            <a:b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((x 5))</a:t>
            </a:r>
            <a:b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   (+ x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;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this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one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won't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work!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(silly2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)</a:t>
            </a:r>
            <a:b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((x 5) (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answer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(+ x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)))</a:t>
            </a:r>
            <a:b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   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answer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	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(silly2-fixed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</a:t>
            </a:r>
            <a:b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* ((x 5) 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answer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(+ x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)))</a:t>
            </a:r>
            <a:b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   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answer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)) 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304800" y="4648200"/>
            <a:ext cx="85344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200" i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342900" indent="-342900">
              <a:buFont typeface="Arial" charset="0"/>
              <a:buChar char="•"/>
            </a:pPr>
            <a:r>
              <a:rPr lang="en-US" sz="2000" b="0" i="0" kern="0" dirty="0"/>
              <a:t>Normal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0" i="0" kern="0" dirty="0"/>
              <a:t>creates and assigns all the local variables "</a:t>
            </a:r>
            <a:r>
              <a:rPr lang="en-US" sz="2000" kern="0" dirty="0"/>
              <a:t>simultaneously</a:t>
            </a:r>
            <a:r>
              <a:rPr lang="en-US" sz="2000" b="0" i="0" kern="0" dirty="0"/>
              <a:t>," so they cannot reference each other.</a:t>
            </a:r>
          </a:p>
          <a:p>
            <a:pPr marL="342900" indent="-342900">
              <a:buFont typeface="Arial" charset="0"/>
              <a:buChar char="•"/>
            </a:pP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*</a:t>
            </a:r>
            <a:r>
              <a:rPr lang="en-US" sz="2000" b="0" i="0" kern="0" dirty="0"/>
              <a:t>  creates and assigns variables </a:t>
            </a:r>
            <a:r>
              <a:rPr lang="en-US" sz="2000" kern="0" dirty="0"/>
              <a:t>sequentially</a:t>
            </a:r>
            <a:r>
              <a:rPr lang="en-US" sz="2000" b="0" i="0" kern="0" dirty="0"/>
              <a:t>, so they can "see" each other.</a:t>
            </a:r>
          </a:p>
        </p:txBody>
      </p:sp>
    </p:spTree>
    <p:extLst>
      <p:ext uri="{BB962C8B-B14F-4D97-AF65-F5344CB8AC3E}">
        <p14:creationId xmlns:p14="http://schemas.microsoft.com/office/powerpoint/2010/main" val="21027892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allAtOnce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Silly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4343400"/>
            <a:ext cx="7772400" cy="1447800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silly4</a:t>
            </a:r>
            <a:r>
              <a:rPr lang="en-US" dirty="0"/>
              <a:t> is poor style but shows let-expressions are expressions</a:t>
            </a:r>
          </a:p>
          <a:p>
            <a:pPr lvl="1"/>
            <a:r>
              <a:rPr lang="en-US" dirty="0"/>
              <a:t>Could also use them in function-call arguments, parts of conditionals, etc.</a:t>
            </a:r>
          </a:p>
          <a:p>
            <a:pPr lvl="1"/>
            <a:r>
              <a:rPr lang="en-US" dirty="0"/>
              <a:t>Also notice shadowing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15009" y="1219200"/>
            <a:ext cx="7566991" cy="2895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(define (silly3 z)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	(</a:t>
            </a:r>
            <a:r>
              <a:rPr lang="es-ES_tradnl" sz="2000" kern="0" dirty="0" err="1">
                <a:latin typeface="Courier New" pitchFamily="49" charset="0"/>
              </a:rPr>
              <a:t>let</a:t>
            </a:r>
            <a:r>
              <a:rPr lang="es-ES_tradnl" sz="2000" kern="0" dirty="0">
                <a:latin typeface="Courier New" pitchFamily="49" charset="0"/>
              </a:rPr>
              <a:t>* ((x (</a:t>
            </a:r>
            <a:r>
              <a:rPr lang="es-ES_tradnl" sz="2000" kern="0" dirty="0" err="1">
                <a:latin typeface="Courier New" pitchFamily="49" charset="0"/>
              </a:rPr>
              <a:t>if</a:t>
            </a:r>
            <a:r>
              <a:rPr lang="es-ES_tradnl" sz="2000" kern="0" dirty="0">
                <a:latin typeface="Courier New" pitchFamily="49" charset="0"/>
              </a:rPr>
              <a:t> (&gt; z 0) z 4)) (y (+ x 1)))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		(</a:t>
            </a:r>
            <a:r>
              <a:rPr lang="es-ES_tradnl" sz="2000" kern="0" dirty="0" err="1">
                <a:latin typeface="Courier New" pitchFamily="49" charset="0"/>
              </a:rPr>
              <a:t>if</a:t>
            </a:r>
            <a:r>
              <a:rPr lang="es-ES_tradnl" sz="2000" kern="0" dirty="0">
                <a:latin typeface="Courier New" pitchFamily="49" charset="0"/>
              </a:rPr>
              <a:t> (&gt; x y) (* 2 x) (* y y))))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	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(define (silly4)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	(</a:t>
            </a:r>
            <a:r>
              <a:rPr lang="es-ES_tradnl" sz="2000" kern="0" dirty="0" err="1">
                <a:latin typeface="Courier New" pitchFamily="49" charset="0"/>
              </a:rPr>
              <a:t>let</a:t>
            </a:r>
            <a:r>
              <a:rPr lang="es-ES_tradnl" sz="2000" kern="0" dirty="0">
                <a:latin typeface="Courier New" pitchFamily="49" charset="0"/>
              </a:rPr>
              <a:t> ((x 1))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		(+ 	</a:t>
            </a:r>
            <a:br>
              <a:rPr lang="es-ES_tradnl" sz="2000" kern="0" dirty="0">
                <a:latin typeface="Courier New" pitchFamily="49" charset="0"/>
              </a:rPr>
            </a:br>
            <a:r>
              <a:rPr lang="es-ES_tradnl" sz="2000" kern="0" dirty="0">
                <a:latin typeface="Courier New" pitchFamily="49" charset="0"/>
              </a:rPr>
              <a:t>      (</a:t>
            </a:r>
            <a:r>
              <a:rPr lang="es-ES_tradnl" sz="2000" kern="0" dirty="0" err="1">
                <a:latin typeface="Courier New" pitchFamily="49" charset="0"/>
              </a:rPr>
              <a:t>let</a:t>
            </a:r>
            <a:r>
              <a:rPr lang="es-ES_tradnl" sz="2000" kern="0" dirty="0">
                <a:latin typeface="Courier New" pitchFamily="49" charset="0"/>
              </a:rPr>
              <a:t> ((x 2)) (+ x 1))</a:t>
            </a:r>
            <a:br>
              <a:rPr lang="es-ES_tradnl" sz="2000" kern="0" dirty="0">
                <a:latin typeface="Courier New" pitchFamily="49" charset="0"/>
              </a:rPr>
            </a:br>
            <a:r>
              <a:rPr lang="es-ES_tradnl" sz="2000" kern="0" dirty="0">
                <a:latin typeface="Courier New" pitchFamily="49" charset="0"/>
              </a:rPr>
              <a:t>      (</a:t>
            </a:r>
            <a:r>
              <a:rPr lang="es-ES_tradnl" sz="2000" kern="0" dirty="0" err="1">
                <a:latin typeface="Courier New" pitchFamily="49" charset="0"/>
              </a:rPr>
              <a:t>let</a:t>
            </a:r>
            <a:r>
              <a:rPr lang="es-ES_tradnl" sz="2000" kern="0" dirty="0">
                <a:latin typeface="Courier New" pitchFamily="49" charset="0"/>
              </a:rPr>
              <a:t> ((y (+ x 2))) (+ y 1)))))</a:t>
            </a: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4400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new is </a:t>
            </a:r>
            <a:r>
              <a:rPr lang="en-US" b="1" i="1" dirty="0"/>
              <a:t>scope</a:t>
            </a:r>
            <a:r>
              <a:rPr lang="en-US" dirty="0"/>
              <a:t>: contexts within a program where a variable has a value. </a:t>
            </a:r>
          </a:p>
          <a:p>
            <a:pPr lvl="1"/>
            <a:r>
              <a:rPr lang="en-US" dirty="0"/>
              <a:t>Variables bound using </a:t>
            </a:r>
            <a:r>
              <a:rPr lang="en-US" b="1" dirty="0">
                <a:latin typeface="Courier"/>
                <a:cs typeface="Courier"/>
              </a:rPr>
              <a:t>let</a:t>
            </a:r>
            <a:r>
              <a:rPr lang="en-US" dirty="0"/>
              <a:t> can be used in the body of the let-expression.</a:t>
            </a:r>
          </a:p>
          <a:p>
            <a:pPr lvl="1"/>
            <a:r>
              <a:rPr lang="en-US" dirty="0"/>
              <a:t>Variables bound using </a:t>
            </a:r>
            <a:r>
              <a:rPr lang="en-US" b="1" dirty="0">
                <a:latin typeface="Courier"/>
                <a:cs typeface="Courier"/>
              </a:rPr>
              <a:t>let*</a:t>
            </a:r>
            <a:r>
              <a:rPr lang="en-US" dirty="0"/>
              <a:t> can be used in the body of the let-expression </a:t>
            </a:r>
            <a:r>
              <a:rPr lang="en-US" b="1" i="1" dirty="0"/>
              <a:t>and</a:t>
            </a:r>
            <a:r>
              <a:rPr lang="en-US" dirty="0"/>
              <a:t> in later bindings in the same </a:t>
            </a:r>
            <a:r>
              <a:rPr lang="en-US" b="1" dirty="0">
                <a:latin typeface="Courier"/>
                <a:cs typeface="Courier"/>
              </a:rPr>
              <a:t>let*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Bindings in </a:t>
            </a:r>
            <a:r>
              <a:rPr lang="en-US" b="1" dirty="0">
                <a:latin typeface="Courier"/>
                <a:cs typeface="Courier"/>
              </a:rPr>
              <a:t>let</a:t>
            </a:r>
            <a:r>
              <a:rPr lang="en-US" dirty="0"/>
              <a:t>/</a:t>
            </a:r>
            <a:r>
              <a:rPr lang="en-US" b="1" dirty="0">
                <a:latin typeface="Courier"/>
                <a:cs typeface="Courier"/>
              </a:rPr>
              <a:t>let*</a:t>
            </a:r>
            <a:r>
              <a:rPr lang="en-US" dirty="0"/>
              <a:t> </a:t>
            </a:r>
            <a:r>
              <a:rPr lang="en-US" i="1" dirty="0"/>
              <a:t>shadow</a:t>
            </a:r>
            <a:r>
              <a:rPr lang="en-US" dirty="0"/>
              <a:t> bindings of the same variable name from the enclosing environment(s).  </a:t>
            </a:r>
            <a:r>
              <a:rPr lang="en-US" i="1" dirty="0"/>
              <a:t>[defines or other lets]</a:t>
            </a:r>
          </a:p>
          <a:p>
            <a:endParaRPr lang="en-US" i="1" dirty="0"/>
          </a:p>
          <a:p>
            <a:r>
              <a:rPr lang="en-US" b="1" i="1" dirty="0"/>
              <a:t>Nothing else is new!</a:t>
            </a:r>
          </a:p>
        </p:txBody>
      </p:sp>
    </p:spTree>
    <p:extLst>
      <p:ext uri="{BB962C8B-B14F-4D97-AF65-F5344CB8AC3E}">
        <p14:creationId xmlns:p14="http://schemas.microsoft.com/office/powerpoint/2010/main" val="6196292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repeated 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181100"/>
            <a:ext cx="7772400" cy="1066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Consider this code and the recursive calls it makes</a:t>
            </a:r>
          </a:p>
          <a:p>
            <a:pPr lvl="1"/>
            <a:r>
              <a:rPr lang="en-US" dirty="0"/>
              <a:t>Don’t worry about calls to </a:t>
            </a:r>
            <a:r>
              <a:rPr lang="en-US" b="1" dirty="0">
                <a:latin typeface="Courier New" pitchFamily="49" charset="0"/>
              </a:rPr>
              <a:t>null?</a:t>
            </a:r>
            <a:r>
              <a:rPr lang="en-US" dirty="0"/>
              <a:t>, </a:t>
            </a:r>
            <a:r>
              <a:rPr lang="en-US" b="1" dirty="0">
                <a:latin typeface="Courier New" pitchFamily="49" charset="0"/>
              </a:rPr>
              <a:t>car</a:t>
            </a:r>
            <a:r>
              <a:rPr lang="en-US" dirty="0"/>
              <a:t>, and </a:t>
            </a:r>
            <a:r>
              <a:rPr lang="en-US" b="1" dirty="0" err="1">
                <a:latin typeface="Courier New" pitchFamily="49" charset="0"/>
              </a:rPr>
              <a:t>cdr</a:t>
            </a:r>
            <a:r>
              <a:rPr lang="en-US" b="1" dirty="0">
                <a:latin typeface="Courier New" pitchFamily="49" charset="0"/>
              </a:rPr>
              <a:t> </a:t>
            </a:r>
            <a:r>
              <a:rPr lang="en-US" dirty="0"/>
              <a:t>because they do a small constant amount of work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990600" y="2362200"/>
            <a:ext cx="7010400" cy="3505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(</a:t>
            </a:r>
            <a:r>
              <a:rPr lang="fr-FR" sz="2000" kern="0" dirty="0" err="1">
                <a:latin typeface="Courier New" pitchFamily="49" charset="0"/>
              </a:rPr>
              <a:t>define</a:t>
            </a:r>
            <a:r>
              <a:rPr lang="fr-FR" sz="2000" kern="0" dirty="0">
                <a:latin typeface="Courier New" pitchFamily="49" charset="0"/>
              </a:rPr>
              <a:t> (</a:t>
            </a:r>
            <a:r>
              <a:rPr lang="fr-FR" sz="2000" kern="0" dirty="0" err="1">
                <a:latin typeface="Courier New" pitchFamily="49" charset="0"/>
              </a:rPr>
              <a:t>bad</a:t>
            </a:r>
            <a:r>
              <a:rPr lang="fr-FR" sz="2000" kern="0" dirty="0">
                <a:latin typeface="Courier New" pitchFamily="49" charset="0"/>
              </a:rPr>
              <a:t>-max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(</a:t>
            </a:r>
            <a:r>
              <a:rPr lang="fr-FR" sz="2000" kern="0" dirty="0" err="1">
                <a:latin typeface="Courier New" pitchFamily="49" charset="0"/>
              </a:rPr>
              <a:t>cond</a:t>
            </a:r>
            <a:r>
              <a:rPr lang="fr-FR" sz="2000" kern="0" dirty="0">
                <a:latin typeface="Courier New" pitchFamily="49" charset="0"/>
              </a:rPr>
              <a:t> 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((</a:t>
            </a:r>
            <a:r>
              <a:rPr lang="fr-FR" sz="2000" kern="0" dirty="0" err="1">
                <a:latin typeface="Courier New" pitchFamily="49" charset="0"/>
              </a:rPr>
              <a:t>null</a:t>
            </a:r>
            <a:r>
              <a:rPr lang="fr-FR" sz="2000" kern="0" dirty="0">
                <a:latin typeface="Courier New" pitchFamily="49" charset="0"/>
              </a:rPr>
              <a:t>? (</a:t>
            </a:r>
            <a:r>
              <a:rPr lang="fr-FR" sz="2000" kern="0" dirty="0" err="1">
                <a:latin typeface="Courier New" pitchFamily="49" charset="0"/>
              </a:rPr>
              <a:t>cdr</a:t>
            </a:r>
            <a:r>
              <a:rPr lang="fr-FR" sz="2000" kern="0" dirty="0">
                <a:latin typeface="Courier New" pitchFamily="49" charset="0"/>
              </a:rPr>
              <a:t>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	(car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((&gt; (car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 (</a:t>
            </a:r>
            <a:r>
              <a:rPr lang="fr-FR" sz="2000" kern="0" dirty="0" err="1">
                <a:latin typeface="Courier New" pitchFamily="49" charset="0"/>
              </a:rPr>
              <a:t>bad</a:t>
            </a:r>
            <a:r>
              <a:rPr lang="fr-FR" sz="2000" kern="0" dirty="0">
                <a:latin typeface="Courier New" pitchFamily="49" charset="0"/>
              </a:rPr>
              <a:t>-max (</a:t>
            </a:r>
            <a:r>
              <a:rPr lang="fr-FR" sz="2000" kern="0" dirty="0" err="1">
                <a:latin typeface="Courier New" pitchFamily="49" charset="0"/>
              </a:rPr>
              <a:t>cdr</a:t>
            </a:r>
            <a:r>
              <a:rPr lang="fr-FR" sz="2000" kern="0" dirty="0">
                <a:latin typeface="Courier New" pitchFamily="49" charset="0"/>
              </a:rPr>
              <a:t>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	(car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(#</a:t>
            </a:r>
            <a:r>
              <a:rPr lang="fr-FR" sz="2000" kern="0" dirty="0" err="1">
                <a:latin typeface="Courier New" pitchFamily="49" charset="0"/>
              </a:rPr>
              <a:t>t</a:t>
            </a:r>
            <a:endParaRPr lang="fr-FR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	(</a:t>
            </a:r>
            <a:r>
              <a:rPr lang="fr-FR" sz="2000" kern="0" dirty="0" err="1">
                <a:latin typeface="Courier New" pitchFamily="49" charset="0"/>
              </a:rPr>
              <a:t>bad</a:t>
            </a:r>
            <a:r>
              <a:rPr lang="fr-FR" sz="2000" kern="0" dirty="0">
                <a:latin typeface="Courier New" pitchFamily="49" charset="0"/>
              </a:rPr>
              <a:t>-max (</a:t>
            </a:r>
            <a:r>
              <a:rPr lang="fr-FR" sz="2000" kern="0" dirty="0" err="1">
                <a:latin typeface="Courier New" pitchFamily="49" charset="0"/>
              </a:rPr>
              <a:t>cdr</a:t>
            </a:r>
            <a:r>
              <a:rPr lang="fr-FR" sz="2000" kern="0" dirty="0">
                <a:latin typeface="Courier New" pitchFamily="49" charset="0"/>
              </a:rPr>
              <a:t>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x (bad-max '(50 49 48 … 1)))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y (bad-max '(1 2 3 … 50)))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606810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dan_design_template">
  <a:themeElements>
    <a:clrScheme name="dan_design_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an_design_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an_design_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_design_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75421</TotalTime>
  <Words>2139</Words>
  <Application>Microsoft Office PowerPoint</Application>
  <PresentationFormat>On-screen Show (4:3)</PresentationFormat>
  <Paragraphs>273</Paragraphs>
  <Slides>27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Courier</vt:lpstr>
      <vt:lpstr>Courier New</vt:lpstr>
      <vt:lpstr>Times New Roman</vt:lpstr>
      <vt:lpstr>dan_design_template</vt:lpstr>
      <vt:lpstr>Equation</vt:lpstr>
      <vt:lpstr>CS 360  Programming Languages Day 6</vt:lpstr>
      <vt:lpstr>Today</vt:lpstr>
      <vt:lpstr>Internal Defines</vt:lpstr>
      <vt:lpstr>Let-expressions</vt:lpstr>
      <vt:lpstr>Syntax</vt:lpstr>
      <vt:lpstr>Silly examples</vt:lpstr>
      <vt:lpstr>Silly examples</vt:lpstr>
      <vt:lpstr>What’s new</vt:lpstr>
      <vt:lpstr>Avoid repeated recursion</vt:lpstr>
      <vt:lpstr>Fast vs. unusable</vt:lpstr>
      <vt:lpstr>Math never lies</vt:lpstr>
      <vt:lpstr>Efficient max</vt:lpstr>
      <vt:lpstr>Fast vs. fast</vt:lpstr>
      <vt:lpstr>Suppose we had mutation…</vt:lpstr>
      <vt:lpstr>First-Class Functions</vt:lpstr>
      <vt:lpstr>An Example</vt:lpstr>
      <vt:lpstr>An Example</vt:lpstr>
      <vt:lpstr>An Example</vt:lpstr>
      <vt:lpstr>These functions are all very similar</vt:lpstr>
      <vt:lpstr>A function that takes a function</vt:lpstr>
      <vt:lpstr>Sum-any in action!</vt:lpstr>
      <vt:lpstr>How to use sum-any</vt:lpstr>
      <vt:lpstr>Anonymous Functions</vt:lpstr>
      <vt:lpstr>Aside: lambda calculus</vt:lpstr>
      <vt:lpstr>Anonymous Functions</vt:lpstr>
      <vt:lpstr>Using anonymous functions</vt:lpstr>
      <vt:lpstr>Named functions vs anonymous functions</vt:lpstr>
    </vt:vector>
  </TitlesOfParts>
  <Company>UW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 &amp;  Software Engineering</dc:title>
  <dc:creator>Dan Grossman</dc:creator>
  <cp:lastModifiedBy>King_Jace</cp:lastModifiedBy>
  <cp:revision>850</cp:revision>
  <cp:lastPrinted>2023-01-30T22:51:22Z</cp:lastPrinted>
  <dcterms:created xsi:type="dcterms:W3CDTF">2009-03-13T20:43:19Z</dcterms:created>
  <dcterms:modified xsi:type="dcterms:W3CDTF">2026-01-23T22:37:13Z</dcterms:modified>
</cp:coreProperties>
</file>

<file path=docProps/thumbnail.jpeg>
</file>